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handoutMasterIdLst>
    <p:handoutMasterId r:id="rId77"/>
  </p:handoutMasterIdLst>
  <p:sldIdLst>
    <p:sldId id="945" r:id="rId2"/>
    <p:sldId id="1460" r:id="rId3"/>
    <p:sldId id="1461" r:id="rId4"/>
    <p:sldId id="1467" r:id="rId5"/>
    <p:sldId id="1511" r:id="rId6"/>
    <p:sldId id="1465" r:id="rId7"/>
    <p:sldId id="1466" r:id="rId8"/>
    <p:sldId id="1473" r:id="rId9"/>
    <p:sldId id="1507" r:id="rId10"/>
    <p:sldId id="1508" r:id="rId11"/>
    <p:sldId id="1472" r:id="rId12"/>
    <p:sldId id="1521" r:id="rId13"/>
    <p:sldId id="1468" r:id="rId14"/>
    <p:sldId id="1510" r:id="rId15"/>
    <p:sldId id="1509" r:id="rId16"/>
    <p:sldId id="1471" r:id="rId17"/>
    <p:sldId id="1463" r:id="rId18"/>
    <p:sldId id="1488" r:id="rId19"/>
    <p:sldId id="1476" r:id="rId20"/>
    <p:sldId id="1522" r:id="rId21"/>
    <p:sldId id="1523" r:id="rId22"/>
    <p:sldId id="1478" r:id="rId23"/>
    <p:sldId id="1479" r:id="rId24"/>
    <p:sldId id="1480" r:id="rId25"/>
    <p:sldId id="1481" r:id="rId26"/>
    <p:sldId id="1482" r:id="rId27"/>
    <p:sldId id="1477" r:id="rId28"/>
    <p:sldId id="1483" r:id="rId29"/>
    <p:sldId id="1484" r:id="rId30"/>
    <p:sldId id="1485" r:id="rId31"/>
    <p:sldId id="1486" r:id="rId32"/>
    <p:sldId id="1487" r:id="rId33"/>
    <p:sldId id="1489" r:id="rId34"/>
    <p:sldId id="1512" r:id="rId35"/>
    <p:sldId id="1491" r:id="rId36"/>
    <p:sldId id="1492" r:id="rId37"/>
    <p:sldId id="1493" r:id="rId38"/>
    <p:sldId id="1494" r:id="rId39"/>
    <p:sldId id="1495" r:id="rId40"/>
    <p:sldId id="1496" r:id="rId41"/>
    <p:sldId id="1497" r:id="rId42"/>
    <p:sldId id="1498" r:id="rId43"/>
    <p:sldId id="1499" r:id="rId44"/>
    <p:sldId id="1500" r:id="rId45"/>
    <p:sldId id="1501" r:id="rId46"/>
    <p:sldId id="1502" r:id="rId47"/>
    <p:sldId id="1503" r:id="rId48"/>
    <p:sldId id="1504" r:id="rId49"/>
    <p:sldId id="1506" r:id="rId50"/>
    <p:sldId id="1505" r:id="rId51"/>
    <p:sldId id="1514" r:id="rId52"/>
    <p:sldId id="1544" r:id="rId53"/>
    <p:sldId id="1524" r:id="rId54"/>
    <p:sldId id="1525" r:id="rId55"/>
    <p:sldId id="1527" r:id="rId56"/>
    <p:sldId id="1526" r:id="rId57"/>
    <p:sldId id="1528" r:id="rId58"/>
    <p:sldId id="1529" r:id="rId59"/>
    <p:sldId id="1531" r:id="rId60"/>
    <p:sldId id="1530" r:id="rId61"/>
    <p:sldId id="1537" r:id="rId62"/>
    <p:sldId id="1538" r:id="rId63"/>
    <p:sldId id="1532" r:id="rId64"/>
    <p:sldId id="1533" r:id="rId65"/>
    <p:sldId id="1540" r:id="rId66"/>
    <p:sldId id="1541" r:id="rId67"/>
    <p:sldId id="1542" r:id="rId68"/>
    <p:sldId id="1543" r:id="rId69"/>
    <p:sldId id="1545" r:id="rId70"/>
    <p:sldId id="1535" r:id="rId71"/>
    <p:sldId id="1536" r:id="rId72"/>
    <p:sldId id="1546" r:id="rId73"/>
    <p:sldId id="1539" r:id="rId74"/>
    <p:sldId id="1278" r:id="rId75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9" autoAdjust="0"/>
    <p:restoredTop sz="75202" autoAdjust="0"/>
  </p:normalViewPr>
  <p:slideViewPr>
    <p:cSldViewPr>
      <p:cViewPr>
        <p:scale>
          <a:sx n="100" d="100"/>
          <a:sy n="100" d="100"/>
        </p:scale>
        <p:origin x="-992" y="-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notesMaster" Target="notesMasters/notesMaster1.xml"/><Relationship Id="rId77" Type="http://schemas.openxmlformats.org/officeDocument/2006/relationships/handoutMaster" Target="handoutMasters/handoutMaster1.xml"/><Relationship Id="rId78" Type="http://schemas.openxmlformats.org/officeDocument/2006/relationships/printerSettings" Target="printerSettings/printerSettings1.bin"/><Relationship Id="rId79" Type="http://schemas.openxmlformats.org/officeDocument/2006/relationships/presProps" Target="pres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wmf"/><Relationship Id="rId3" Type="http://schemas.openxmlformats.org/officeDocument/2006/relationships/image" Target="../media/image5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gi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wmf"/><Relationship Id="rId3" Type="http://schemas.openxmlformats.org/officeDocument/2006/relationships/image" Target="../media/image5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wmf"/><Relationship Id="rId3" Type="http://schemas.openxmlformats.org/officeDocument/2006/relationships/image" Target="../media/image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219200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Data-Intensive Computing </a:t>
            </a:r>
            <a:b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with MapReduce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276600" y="4038600"/>
            <a:ext cx="3886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Maryland</a:t>
            </a:r>
          </a:p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Thursday, April 18, 2013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University_of_Maryland_Se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4038600"/>
            <a:ext cx="1143000" cy="1143000"/>
          </a:xfrm>
          <a:prstGeom prst="rect">
            <a:avLst/>
          </a:prstGeom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362200"/>
            <a:ext cx="8991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Session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12: </a:t>
            </a:r>
            <a:r>
              <a:rPr lang="en-US" sz="2400" b="0" dirty="0" err="1" smtClean="0">
                <a:solidFill>
                  <a:schemeClr val="bg2"/>
                </a:solidFill>
                <a:latin typeface="Gill Sans"/>
                <a:cs typeface="Gill Sans"/>
              </a:rPr>
              <a:t>NoSQL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</p:spTree>
    <p:extLst>
      <p:ext uri="{BB962C8B-B14F-4D97-AF65-F5344CB8AC3E}">
        <p14:creationId xmlns:p14="http://schemas.microsoft.com/office/powerpoint/2010/main" val="3823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5334000" y="4286310"/>
            <a:ext cx="1143000" cy="2209800"/>
            <a:chOff x="3886200" y="1295400"/>
            <a:chExt cx="1143000" cy="2209800"/>
          </a:xfrm>
        </p:grpSpPr>
        <p:pic>
          <p:nvPicPr>
            <p:cNvPr id="12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172200" y="3067110"/>
            <a:ext cx="1143000" cy="2209800"/>
            <a:chOff x="3886200" y="1295400"/>
            <a:chExt cx="1143000" cy="2209800"/>
          </a:xfrm>
        </p:grpSpPr>
        <p:pic>
          <p:nvPicPr>
            <p:cNvPr id="9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2PC: Sketch</a:t>
            </a:r>
            <a:endParaRPr lang="en-US" dirty="0"/>
          </a:p>
        </p:txBody>
      </p:sp>
      <p:pic>
        <p:nvPicPr>
          <p:cNvPr id="4" name="Picture 8" descr="j00787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05000"/>
            <a:ext cx="1280533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6934200" y="1847910"/>
            <a:ext cx="1143000" cy="2209800"/>
            <a:chOff x="3886200" y="1295400"/>
            <a:chExt cx="1143000" cy="2209800"/>
          </a:xfrm>
        </p:grpSpPr>
        <p:pic>
          <p:nvPicPr>
            <p:cNvPr id="5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8600" y="381000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Coordinator</a:t>
            </a:r>
            <a:endParaRPr lang="en-US" sz="2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34200" y="520071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subordinates</a:t>
            </a:r>
            <a:endParaRPr lang="en-US" sz="2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Oval Callout 15"/>
          <p:cNvSpPr/>
          <p:nvPr/>
        </p:nvSpPr>
        <p:spPr bwMode="auto">
          <a:xfrm>
            <a:off x="2133600" y="1295400"/>
            <a:ext cx="2286000" cy="838200"/>
          </a:xfrm>
          <a:prstGeom prst="wedgeEllipseCallout">
            <a:avLst>
              <a:gd name="adj1" fmla="val -70155"/>
              <a:gd name="adj2" fmla="val 4441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Okay everyone, PREPARE!</a:t>
            </a:r>
          </a:p>
        </p:txBody>
      </p:sp>
      <p:sp>
        <p:nvSpPr>
          <p:cNvPr id="17" name="Oval Callout 16"/>
          <p:cNvSpPr/>
          <p:nvPr/>
        </p:nvSpPr>
        <p:spPr bwMode="auto">
          <a:xfrm>
            <a:off x="6019800" y="161931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18" name="Oval Callout 17"/>
          <p:cNvSpPr/>
          <p:nvPr/>
        </p:nvSpPr>
        <p:spPr bwMode="auto">
          <a:xfrm>
            <a:off x="5257800" y="283851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19" name="Oval Callout 18"/>
          <p:cNvSpPr/>
          <p:nvPr/>
        </p:nvSpPr>
        <p:spPr bwMode="auto">
          <a:xfrm>
            <a:off x="4419600" y="405771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20" name="Oval Callout 19"/>
          <p:cNvSpPr/>
          <p:nvPr/>
        </p:nvSpPr>
        <p:spPr bwMode="auto">
          <a:xfrm>
            <a:off x="2438400" y="2209800"/>
            <a:ext cx="2286000" cy="838200"/>
          </a:xfrm>
          <a:prstGeom prst="wedgeEllipseCallout">
            <a:avLst>
              <a:gd name="adj1" fmla="val -82377"/>
              <a:gd name="adj2" fmla="val -5558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Good.</a:t>
            </a:r>
            <a:b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COMMIT!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4" name="Oval Callout 23"/>
          <p:cNvSpPr/>
          <p:nvPr/>
        </p:nvSpPr>
        <p:spPr bwMode="auto">
          <a:xfrm>
            <a:off x="5791200" y="2152710"/>
            <a:ext cx="990600" cy="457200"/>
          </a:xfrm>
          <a:prstGeom prst="wedgeEllipseCallout">
            <a:avLst>
              <a:gd name="adj1" fmla="val 61896"/>
              <a:gd name="adj2" fmla="val -2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ACK!</a:t>
            </a:r>
          </a:p>
        </p:txBody>
      </p:sp>
      <p:sp>
        <p:nvSpPr>
          <p:cNvPr id="25" name="Oval Callout 24"/>
          <p:cNvSpPr/>
          <p:nvPr/>
        </p:nvSpPr>
        <p:spPr bwMode="auto">
          <a:xfrm>
            <a:off x="5029200" y="3371910"/>
            <a:ext cx="990600" cy="457200"/>
          </a:xfrm>
          <a:prstGeom prst="wedgeEllipseCallout">
            <a:avLst>
              <a:gd name="adj1" fmla="val 61896"/>
              <a:gd name="adj2" fmla="val -2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ACK!</a:t>
            </a:r>
          </a:p>
        </p:txBody>
      </p:sp>
      <p:sp>
        <p:nvSpPr>
          <p:cNvPr id="27" name="Oval Callout 26"/>
          <p:cNvSpPr/>
          <p:nvPr/>
        </p:nvSpPr>
        <p:spPr bwMode="auto">
          <a:xfrm>
            <a:off x="1981200" y="3276600"/>
            <a:ext cx="2286000" cy="838200"/>
          </a:xfrm>
          <a:prstGeom prst="wedgeEllipseCallout">
            <a:avLst>
              <a:gd name="adj1" fmla="val -62933"/>
              <a:gd name="adj2" fmla="val -128308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ROLLBACK!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893955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4" grpId="0" animBg="1"/>
      <p:bldP spid="25" grpId="0" animBg="1"/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2PC: </a:t>
            </a:r>
            <a:r>
              <a:rPr lang="en-US" dirty="0" smtClean="0"/>
              <a:t>Assumptions and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Assumptions:</a:t>
            </a:r>
          </a:p>
          <a:p>
            <a:pPr lvl="1"/>
            <a:r>
              <a:rPr lang="en-US" dirty="0" smtClean="0"/>
              <a:t>Persistent storage and write-ahead log at every node</a:t>
            </a:r>
          </a:p>
          <a:p>
            <a:pPr lvl="1"/>
            <a:r>
              <a:rPr lang="en-US" dirty="0" smtClean="0"/>
              <a:t>WAL is </a:t>
            </a:r>
            <a:r>
              <a:rPr lang="en-US" dirty="0" smtClean="0"/>
              <a:t>never </a:t>
            </a:r>
            <a:r>
              <a:rPr lang="en-US" dirty="0" smtClean="0"/>
              <a:t>permanently </a:t>
            </a:r>
            <a:r>
              <a:rPr lang="en-US" dirty="0" smtClean="0"/>
              <a:t>lost</a:t>
            </a:r>
          </a:p>
          <a:p>
            <a:r>
              <a:rPr lang="en-US" dirty="0" smtClean="0"/>
              <a:t>Limitations:</a:t>
            </a:r>
          </a:p>
          <a:p>
            <a:pPr lvl="1"/>
            <a:r>
              <a:rPr lang="en-US" dirty="0" smtClean="0"/>
              <a:t>It’s blocking and slow</a:t>
            </a:r>
            <a:endParaRPr lang="en-US" dirty="0" smtClean="0"/>
          </a:p>
          <a:p>
            <a:pPr lvl="1"/>
            <a:r>
              <a:rPr lang="en-US" dirty="0" smtClean="0"/>
              <a:t>What </a:t>
            </a:r>
            <a:r>
              <a:rPr lang="en-US" dirty="0" smtClean="0"/>
              <a:t>if the coordinator dies?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0377" y="5816024"/>
            <a:ext cx="28003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Solution: </a:t>
            </a:r>
            <a:r>
              <a:rPr lang="en-US" sz="32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Paxos</a:t>
            </a:r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!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38400" y="6229290"/>
            <a:ext cx="4004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(details beyond scope of this course)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913210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in-point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445" y="1"/>
            <a:ext cx="10904645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77088" y="3225224"/>
            <a:ext cx="480011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rgbClr val="FF0000"/>
                </a:solidFill>
                <a:latin typeface="Gill Sans"/>
                <a:cs typeface="Gill Sans"/>
              </a:rPr>
              <a:t>RDBMSes</a:t>
            </a:r>
            <a:r>
              <a:rPr lang="en-US" sz="3200" dirty="0" smtClean="0">
                <a:solidFill>
                  <a:srgbClr val="FF0000"/>
                </a:solidFill>
                <a:latin typeface="Gill Sans"/>
                <a:cs typeface="Gill Sans"/>
              </a:rPr>
              <a:t>: Pain Points</a:t>
            </a:r>
            <a:endParaRPr lang="en-US" sz="32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www.flickr.com</a:t>
            </a:r>
            <a:r>
              <a:rPr lang="en-US" sz="1000" b="0" dirty="0">
                <a:solidFill>
                  <a:schemeClr val="bg1"/>
                </a:solidFill>
              </a:rPr>
              <a:t>/photos/</a:t>
            </a:r>
            <a:r>
              <a:rPr lang="en-US" sz="1000" b="0" dirty="0" err="1">
                <a:solidFill>
                  <a:schemeClr val="bg1"/>
                </a:solidFill>
              </a:rPr>
              <a:t>spencerdahl</a:t>
            </a:r>
            <a:r>
              <a:rPr lang="en-US" sz="1000" b="0" dirty="0">
                <a:solidFill>
                  <a:schemeClr val="bg1"/>
                </a:solidFill>
              </a:rPr>
              <a:t>/6075142688/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25102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inookDatabaseSchema1.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990599"/>
            <a:ext cx="6513255" cy="52578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" y="228600"/>
            <a:ext cx="709561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#1: Must design up front, painful to evolve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0" y="6320135"/>
            <a:ext cx="5875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Note: Flexible design doesn’t mean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no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 design!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843230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toise_head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7187" y="0"/>
            <a:ext cx="10291188" cy="68580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(Tortoise)</a:t>
            </a:r>
            <a:endParaRPr lang="en-US" sz="1000" b="0" dirty="0"/>
          </a:p>
        </p:txBody>
      </p:sp>
      <p:sp>
        <p:nvSpPr>
          <p:cNvPr id="5" name="TextBox 4"/>
          <p:cNvSpPr txBox="1"/>
          <p:nvPr/>
        </p:nvSpPr>
        <p:spPr>
          <a:xfrm>
            <a:off x="4953000" y="405824"/>
            <a:ext cx="284985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latin typeface="Gill Sans"/>
                <a:cs typeface="Gill Sans"/>
              </a:rPr>
              <a:t>#2: 2PC is slow!</a:t>
            </a:r>
            <a:endParaRPr lang="en-US" sz="32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787473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ggyban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6800" y="228600"/>
            <a:ext cx="171513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latin typeface="Gill Sans"/>
                <a:cs typeface="Gill Sans"/>
              </a:rPr>
              <a:t>#3: Cost</a:t>
            </a:r>
            <a:r>
              <a:rPr lang="en-US" sz="3200" b="0" dirty="0" smtClean="0">
                <a:latin typeface="Gill Sans"/>
                <a:cs typeface="Gill Sans"/>
              </a:rPr>
              <a:t>!</a:t>
            </a:r>
            <a:endParaRPr lang="en-US" sz="3200" b="0" dirty="0">
              <a:latin typeface="Gill Sans"/>
              <a:cs typeface="Gill San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</a:t>
            </a:r>
            <a:r>
              <a:rPr lang="en-US" sz="1000" b="0" dirty="0" err="1" smtClean="0"/>
              <a:t>www.flickr.com</a:t>
            </a:r>
            <a:r>
              <a:rPr lang="en-US" sz="1000" b="0" dirty="0"/>
              <a:t>/photos/</a:t>
            </a:r>
            <a:r>
              <a:rPr lang="en-US" sz="1000" b="0" dirty="0" err="1"/>
              <a:t>gnusinn</a:t>
            </a:r>
            <a:r>
              <a:rPr lang="en-US" sz="1000" b="0" dirty="0"/>
              <a:t>/3080378658/</a:t>
            </a:r>
          </a:p>
        </p:txBody>
      </p:sp>
    </p:spTree>
    <p:extLst>
      <p:ext uri="{BB962C8B-B14F-4D97-AF65-F5344CB8AC3E}">
        <p14:creationId xmlns:p14="http://schemas.microsoft.com/office/powerpoint/2010/main" val="17394855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</a:t>
            </a:r>
            <a:r>
              <a:rPr lang="en-US" dirty="0" err="1" smtClean="0"/>
              <a:t>RDBMSes</a:t>
            </a:r>
            <a:r>
              <a:rPr lang="en-US" dirty="0" smtClean="0"/>
              <a:t> provide?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Relational model with schemas</a:t>
            </a:r>
          </a:p>
          <a:p>
            <a:r>
              <a:rPr lang="en-US" dirty="0" smtClean="0"/>
              <a:t>Powerful, flexible query language</a:t>
            </a:r>
          </a:p>
          <a:p>
            <a:r>
              <a:rPr lang="en-US" dirty="0" smtClean="0"/>
              <a:t>Transactional semantics: ACID</a:t>
            </a:r>
          </a:p>
          <a:p>
            <a:r>
              <a:rPr lang="en-US" dirty="0" smtClean="0"/>
              <a:t>Rich ecosystem, lots of tool support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 descr="fix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350" y="1981200"/>
            <a:ext cx="3600450" cy="4800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5638800"/>
            <a:ext cx="46907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What if </a:t>
            </a:r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we want </a:t>
            </a:r>
            <a:r>
              <a:rPr lang="en-US" sz="3200" b="0" i="1" dirty="0" smtClean="0">
                <a:solidFill>
                  <a:srgbClr val="FF0000"/>
                </a:solidFill>
                <a:latin typeface="Gill Sans"/>
                <a:cs typeface="Gill Sans"/>
              </a:rPr>
              <a:t>a la carte</a:t>
            </a:r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?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www.flickr.com</a:t>
            </a:r>
            <a:r>
              <a:rPr lang="en-US" sz="1000" b="0" dirty="0">
                <a:solidFill>
                  <a:schemeClr val="bg1"/>
                </a:solidFill>
              </a:rPr>
              <a:t>/photos/</a:t>
            </a:r>
            <a:r>
              <a:rPr lang="en-US" sz="1000" b="0" dirty="0" err="1">
                <a:solidFill>
                  <a:schemeClr val="bg1"/>
                </a:solidFill>
              </a:rPr>
              <a:t>vidiot</a:t>
            </a:r>
            <a:r>
              <a:rPr lang="en-US" sz="1000" b="0" dirty="0">
                <a:solidFill>
                  <a:schemeClr val="bg1"/>
                </a:solidFill>
              </a:rPr>
              <a:t>/18556565/</a:t>
            </a:r>
          </a:p>
        </p:txBody>
      </p:sp>
    </p:spTree>
    <p:extLst>
      <p:ext uri="{BB962C8B-B14F-4D97-AF65-F5344CB8AC3E}">
        <p14:creationId xmlns:p14="http://schemas.microsoft.com/office/powerpoint/2010/main" val="23884217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</a:t>
            </a:r>
            <a:r>
              <a:rPr lang="en-US" i="1" dirty="0" smtClean="0"/>
              <a:t>a la carte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I’m willing to give up consistency for scalability?</a:t>
            </a:r>
          </a:p>
          <a:p>
            <a:r>
              <a:rPr lang="en-US" dirty="0" smtClean="0"/>
              <a:t>What if I’m willing to give up </a:t>
            </a:r>
            <a:r>
              <a:rPr lang="en-US" dirty="0" smtClean="0"/>
              <a:t>the relational </a:t>
            </a:r>
            <a:r>
              <a:rPr lang="en-US" dirty="0" smtClean="0"/>
              <a:t>model for something more flexible?</a:t>
            </a:r>
          </a:p>
          <a:p>
            <a:r>
              <a:rPr lang="en-US" dirty="0" smtClean="0"/>
              <a:t>What if I just want a cheaper solution?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0377" y="5816024"/>
            <a:ext cx="30001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Enter… </a:t>
            </a:r>
            <a:r>
              <a:rPr lang="en-US" sz="32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NoSQL</a:t>
            </a:r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!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108498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sql-cv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5400"/>
            <a:ext cx="4840941" cy="68580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495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geekandpoke.typepad.com</a:t>
            </a:r>
            <a:r>
              <a:rPr lang="en-US" sz="1000" b="0" dirty="0">
                <a:solidFill>
                  <a:schemeClr val="bg1"/>
                </a:solidFill>
              </a:rPr>
              <a:t>/</a:t>
            </a:r>
            <a:r>
              <a:rPr lang="en-US" sz="1000" b="0" dirty="0" err="1">
                <a:solidFill>
                  <a:schemeClr val="bg1"/>
                </a:solidFill>
              </a:rPr>
              <a:t>geekandpoke</a:t>
            </a:r>
            <a:r>
              <a:rPr lang="en-US" sz="1000" b="0" dirty="0">
                <a:solidFill>
                  <a:schemeClr val="bg1"/>
                </a:solidFill>
              </a:rPr>
              <a:t>/2011/01/</a:t>
            </a:r>
            <a:r>
              <a:rPr lang="en-US" sz="1000" b="0" dirty="0" err="1">
                <a:solidFill>
                  <a:schemeClr val="bg1"/>
                </a:solidFill>
              </a:rPr>
              <a:t>nosql.html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7947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Horizontally scale “simple operations”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Replicate/distribute data over many servers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Simple call interface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Weaker concurrency model than ACID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Efficient use of distributed indexes and RAM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schemas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Cattell</a:t>
            </a:r>
            <a:r>
              <a:rPr lang="en-US" sz="1000" b="0" dirty="0">
                <a:solidFill>
                  <a:schemeClr val="bg1"/>
                </a:solidFill>
              </a:rPr>
              <a:t> (2010). Scalable SQL and </a:t>
            </a:r>
            <a:r>
              <a:rPr lang="en-US" sz="1000" b="0" dirty="0" err="1">
                <a:solidFill>
                  <a:schemeClr val="bg1"/>
                </a:solidFill>
              </a:rPr>
              <a:t>NoSQL</a:t>
            </a:r>
            <a:r>
              <a:rPr lang="en-US" sz="1000" b="0" dirty="0">
                <a:solidFill>
                  <a:schemeClr val="bg1"/>
                </a:solidFill>
              </a:rPr>
              <a:t> Data Stores. </a:t>
            </a:r>
            <a:r>
              <a:rPr lang="en-US" sz="1000" b="0" i="1" dirty="0">
                <a:solidFill>
                  <a:schemeClr val="bg1"/>
                </a:solidFill>
              </a:rPr>
              <a:t>SIGMOD Record</a:t>
            </a:r>
            <a:r>
              <a:rPr lang="en-US" sz="1000" b="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800" y="304800"/>
            <a:ext cx="331933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  <a:latin typeface="Gill Sans"/>
                <a:cs typeface="Gill Sans"/>
              </a:rPr>
              <a:t>(Not only SQL)</a:t>
            </a:r>
            <a:endParaRPr lang="en-US" sz="32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15511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Fundamental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want to keep track of </a:t>
            </a:r>
            <a:r>
              <a:rPr lang="en-US" i="1" dirty="0" smtClean="0"/>
              <a:t>mutable</a:t>
            </a:r>
            <a:r>
              <a:rPr lang="en-US" dirty="0" smtClean="0"/>
              <a:t> state in a </a:t>
            </a:r>
            <a:r>
              <a:rPr lang="en-US" i="1" dirty="0" smtClean="0"/>
              <a:t>scalable</a:t>
            </a:r>
            <a:r>
              <a:rPr lang="en-US" dirty="0" smtClean="0"/>
              <a:t> manner</a:t>
            </a:r>
          </a:p>
          <a:p>
            <a:r>
              <a:rPr lang="en-US" dirty="0" smtClean="0"/>
              <a:t>Assumptions:</a:t>
            </a:r>
          </a:p>
          <a:p>
            <a:pPr lvl="1"/>
            <a:r>
              <a:rPr lang="en-US" dirty="0" smtClean="0"/>
              <a:t>State organized in terms of many “records”</a:t>
            </a:r>
          </a:p>
          <a:p>
            <a:pPr lvl="1"/>
            <a:r>
              <a:rPr lang="en-US" dirty="0" smtClean="0"/>
              <a:t>State unlikely to fit on single machine, must be distributed</a:t>
            </a:r>
          </a:p>
          <a:p>
            <a:r>
              <a:rPr lang="en-US" dirty="0" smtClean="0"/>
              <a:t>MapReduce won’t do!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4805" y="6400800"/>
            <a:ext cx="8650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(note: much of this material belongs in a distributed systems or databases course)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380762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(Major) Types of </a:t>
            </a:r>
            <a:r>
              <a:rPr lang="en-US" dirty="0" err="1" smtClean="0"/>
              <a:t>NoSQL</a:t>
            </a:r>
            <a:r>
              <a:rPr lang="en-US" dirty="0" smtClean="0"/>
              <a:t>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</a:p>
          <a:p>
            <a:r>
              <a:rPr lang="en-US" dirty="0" smtClean="0"/>
              <a:t>Column-oriented databases</a:t>
            </a:r>
          </a:p>
          <a:p>
            <a:r>
              <a:rPr lang="en-US" dirty="0" smtClean="0"/>
              <a:t>Document stores</a:t>
            </a:r>
          </a:p>
          <a:p>
            <a:r>
              <a:rPr lang="en-US" dirty="0" smtClean="0"/>
              <a:t>Graph databases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141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eychain_LED_flashligh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6332" y="0"/>
            <a:ext cx="9891332" cy="6858248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(Keychain)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Key-Value Stores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1323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Stores: Data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Stores associations between keys and values</a:t>
            </a:r>
          </a:p>
          <a:p>
            <a:r>
              <a:rPr lang="en-US" dirty="0" smtClean="0"/>
              <a:t>Keys are usually primitives</a:t>
            </a:r>
          </a:p>
          <a:p>
            <a:pPr lvl="1"/>
            <a:r>
              <a:rPr lang="en-US" dirty="0" smtClean="0"/>
              <a:t>For example, </a:t>
            </a:r>
            <a:r>
              <a:rPr lang="en-US" dirty="0" err="1" smtClean="0"/>
              <a:t>ints</a:t>
            </a:r>
            <a:r>
              <a:rPr lang="en-US" dirty="0" smtClean="0"/>
              <a:t>, strings, raw bytes, etc.</a:t>
            </a:r>
          </a:p>
          <a:p>
            <a:r>
              <a:rPr lang="en-US" dirty="0" smtClean="0"/>
              <a:t>Values can be primitive or </a:t>
            </a:r>
            <a:r>
              <a:rPr lang="en-US" dirty="0" smtClean="0"/>
              <a:t>complex: usually opaque to store</a:t>
            </a:r>
            <a:endParaRPr lang="en-US" dirty="0" smtClean="0"/>
          </a:p>
          <a:p>
            <a:pPr lvl="1"/>
            <a:r>
              <a:rPr lang="en-US" dirty="0" smtClean="0"/>
              <a:t>Primitives: </a:t>
            </a:r>
            <a:r>
              <a:rPr lang="en-US" dirty="0" err="1" smtClean="0"/>
              <a:t>ints</a:t>
            </a:r>
            <a:r>
              <a:rPr lang="en-US" dirty="0" smtClean="0"/>
              <a:t>, strings, etc.</a:t>
            </a:r>
          </a:p>
          <a:p>
            <a:pPr lvl="1"/>
            <a:r>
              <a:rPr lang="en-US" dirty="0" smtClean="0"/>
              <a:t>Complex: JSON, HTML fragments, etc</a:t>
            </a:r>
            <a:r>
              <a:rPr lang="en-US" dirty="0" smtClean="0"/>
              <a:t>.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7309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Stores: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simple API:</a:t>
            </a:r>
          </a:p>
          <a:p>
            <a:pPr lvl="1"/>
            <a:r>
              <a:rPr lang="en-US" dirty="0" smtClean="0"/>
              <a:t>Get – fetch value associated with key</a:t>
            </a:r>
          </a:p>
          <a:p>
            <a:pPr lvl="1"/>
            <a:r>
              <a:rPr lang="en-US" dirty="0" smtClean="0"/>
              <a:t>Put – set value associated with key</a:t>
            </a:r>
          </a:p>
          <a:p>
            <a:r>
              <a:rPr lang="en-US" dirty="0" smtClean="0"/>
              <a:t>Optional operations:</a:t>
            </a:r>
          </a:p>
          <a:p>
            <a:pPr lvl="1"/>
            <a:r>
              <a:rPr lang="en-US" dirty="0" smtClean="0"/>
              <a:t>Multi-get</a:t>
            </a:r>
          </a:p>
          <a:p>
            <a:pPr lvl="1"/>
            <a:r>
              <a:rPr lang="en-US" dirty="0" smtClean="0"/>
              <a:t>Multi-put</a:t>
            </a:r>
          </a:p>
          <a:p>
            <a:pPr lvl="1"/>
            <a:r>
              <a:rPr lang="en-US" dirty="0" smtClean="0"/>
              <a:t>Range queries</a:t>
            </a:r>
          </a:p>
          <a:p>
            <a:r>
              <a:rPr lang="en-US" dirty="0" smtClean="0"/>
              <a:t>Consistency model:</a:t>
            </a:r>
          </a:p>
          <a:p>
            <a:pPr lvl="1"/>
            <a:r>
              <a:rPr lang="en-US" dirty="0" smtClean="0"/>
              <a:t>Atomic puts (usually)</a:t>
            </a:r>
          </a:p>
          <a:p>
            <a:pPr lvl="1"/>
            <a:r>
              <a:rPr lang="en-US" dirty="0" smtClean="0"/>
              <a:t>Cross-key operations: who knows?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342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Stores: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Non-persistent:</a:t>
            </a:r>
          </a:p>
          <a:p>
            <a:pPr lvl="1"/>
            <a:r>
              <a:rPr lang="en-US" dirty="0" smtClean="0"/>
              <a:t>Just a big in-memory hash table</a:t>
            </a:r>
          </a:p>
          <a:p>
            <a:r>
              <a:rPr lang="en-US" dirty="0" smtClean="0"/>
              <a:t>Persistent</a:t>
            </a:r>
          </a:p>
          <a:p>
            <a:pPr lvl="1"/>
            <a:r>
              <a:rPr lang="en-US" dirty="0" smtClean="0"/>
              <a:t>Wrapper around a traditional RDBMS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6096000"/>
            <a:ext cx="750357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What if data doesn’t fit on a single machine?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571418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Solution: Partition!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Partition the key space across multiple machines</a:t>
            </a:r>
          </a:p>
          <a:p>
            <a:pPr lvl="1"/>
            <a:r>
              <a:rPr lang="en-US" dirty="0" smtClean="0"/>
              <a:t>Let’s say, hash partitioning</a:t>
            </a:r>
          </a:p>
          <a:p>
            <a:pPr lvl="1"/>
            <a:r>
              <a:rPr lang="en-US" dirty="0" smtClean="0"/>
              <a:t>For </a:t>
            </a:r>
            <a:r>
              <a:rPr lang="en-US" i="1" dirty="0" smtClean="0"/>
              <a:t>n</a:t>
            </a:r>
            <a:r>
              <a:rPr lang="en-US" dirty="0" smtClean="0"/>
              <a:t> machines, store key </a:t>
            </a:r>
            <a:r>
              <a:rPr lang="en-US" i="1" dirty="0" smtClean="0"/>
              <a:t>k</a:t>
            </a:r>
            <a:r>
              <a:rPr lang="en-US" dirty="0" smtClean="0"/>
              <a:t> at </a:t>
            </a:r>
            <a:r>
              <a:rPr lang="en-US" dirty="0" smtClean="0"/>
              <a:t>machine </a:t>
            </a:r>
            <a:r>
              <a:rPr lang="en-US" i="1" dirty="0" smtClean="0"/>
              <a:t>h(k) </a:t>
            </a:r>
            <a:r>
              <a:rPr lang="en-US" dirty="0" smtClean="0"/>
              <a:t>mod</a:t>
            </a:r>
            <a:r>
              <a:rPr lang="en-US" i="1" dirty="0" smtClean="0"/>
              <a:t> n</a:t>
            </a:r>
            <a:endParaRPr lang="en-US" dirty="0" smtClean="0"/>
          </a:p>
          <a:p>
            <a:r>
              <a:rPr lang="en-US" dirty="0" smtClean="0"/>
              <a:t>Okay… But:</a:t>
            </a:r>
          </a:p>
          <a:p>
            <a:pPr marL="749300" lvl="1" indent="-293688">
              <a:buFont typeface="+mj-lt"/>
              <a:buAutoNum type="arabicPeriod"/>
            </a:pPr>
            <a:r>
              <a:rPr lang="en-US" dirty="0" smtClean="0"/>
              <a:t>How do we know which physical machine to contact?</a:t>
            </a:r>
          </a:p>
          <a:p>
            <a:pPr marL="749300" lvl="1" indent="-293688">
              <a:buFont typeface="+mj-lt"/>
              <a:buAutoNum type="arabicPeriod"/>
            </a:pPr>
            <a:r>
              <a:rPr lang="en-US" dirty="0" smtClean="0"/>
              <a:t>How do we add a new machine to the cluster?</a:t>
            </a:r>
          </a:p>
          <a:p>
            <a:pPr marL="749300" lvl="1" indent="-293688">
              <a:buFont typeface="+mj-lt"/>
              <a:buAutoNum type="arabicPeriod"/>
            </a:pPr>
            <a:r>
              <a:rPr lang="en-US" dirty="0" smtClean="0"/>
              <a:t>What happens if a machine fails</a:t>
            </a:r>
            <a:r>
              <a:rPr lang="en-US" dirty="0" smtClean="0"/>
              <a:t>?</a:t>
            </a:r>
            <a:endParaRPr lang="en-US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2590800" y="6019800"/>
            <a:ext cx="408537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See the </a:t>
            </a:r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problems </a:t>
            </a:r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here?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202354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Clever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Hash the keys</a:t>
            </a:r>
          </a:p>
          <a:p>
            <a:r>
              <a:rPr lang="en-US" dirty="0" smtClean="0"/>
              <a:t>Hash the machines also!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4600" y="5257800"/>
            <a:ext cx="41262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Distributed hash tables!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09800" y="5638800"/>
            <a:ext cx="488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FF0000"/>
                </a:solidFill>
                <a:latin typeface="Gill Sans"/>
                <a:cs typeface="Gill Sans"/>
              </a:rPr>
              <a:t>(following combines ideas from several sources…)</a:t>
            </a:r>
            <a:endParaRPr lang="en-US" sz="1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7964208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4495800" y="457200"/>
            <a:ext cx="0" cy="990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 bwMode="auto">
          <a:xfrm>
            <a:off x="2133600" y="914400"/>
            <a:ext cx="4876800" cy="4876800"/>
          </a:xfrm>
          <a:prstGeom prst="ellipse">
            <a:avLst/>
          </a:prstGeom>
          <a:noFill/>
          <a:ln w="38100"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447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31680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4876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7300" y="5334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4191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0900" y="1828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5334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Circular Arrow 11"/>
          <p:cNvSpPr/>
          <p:nvPr/>
        </p:nvSpPr>
        <p:spPr bwMode="auto">
          <a:xfrm rot="18897182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8950412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Circular Arrow 13"/>
          <p:cNvSpPr/>
          <p:nvPr/>
        </p:nvSpPr>
        <p:spPr bwMode="auto">
          <a:xfrm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807927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Circular Arrow 14"/>
          <p:cNvSpPr/>
          <p:nvPr/>
        </p:nvSpPr>
        <p:spPr bwMode="auto">
          <a:xfrm rot="2700000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842951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Circular Arrow 15"/>
          <p:cNvSpPr/>
          <p:nvPr/>
        </p:nvSpPr>
        <p:spPr bwMode="auto">
          <a:xfrm rot="5913040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087758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Circular Arrow 16"/>
          <p:cNvSpPr/>
          <p:nvPr/>
        </p:nvSpPr>
        <p:spPr bwMode="auto">
          <a:xfrm rot="8574096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451922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Circular Arrow 17"/>
          <p:cNvSpPr/>
          <p:nvPr/>
        </p:nvSpPr>
        <p:spPr bwMode="auto">
          <a:xfrm rot="12275308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014958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Circular Arrow 18"/>
          <p:cNvSpPr/>
          <p:nvPr/>
        </p:nvSpPr>
        <p:spPr bwMode="auto">
          <a:xfrm rot="15672211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8907359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72000" y="152400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0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28368" y="152400"/>
            <a:ext cx="1075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2</a:t>
            </a:r>
            <a:r>
              <a:rPr lang="en-US" b="0" i="1" baseline="30000" dirty="0" smtClean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 – 1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029200" y="914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791200" y="1219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705600" y="2286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6781800" y="2438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6705600" y="4267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48006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638800" y="5410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6482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2971800" y="518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133600" y="3810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057400" y="3581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2971800" y="137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3968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13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4495800" y="457200"/>
            <a:ext cx="0" cy="990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 bwMode="auto">
          <a:xfrm>
            <a:off x="2133600" y="914400"/>
            <a:ext cx="4876800" cy="4876800"/>
          </a:xfrm>
          <a:prstGeom prst="ellipse">
            <a:avLst/>
          </a:prstGeom>
          <a:noFill/>
          <a:ln w="38100"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447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31680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4876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7300" y="5334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4191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0900" y="1828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5334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4572000" y="152400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0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28368" y="152400"/>
            <a:ext cx="1075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2</a:t>
            </a:r>
            <a:r>
              <a:rPr lang="en-US" b="0" i="1" baseline="30000" dirty="0" smtClean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 – 1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029200" y="914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791200" y="1219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705600" y="2286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6781800" y="2438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6705600" y="4267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638800" y="5410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6482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2971800" y="518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133600" y="3810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057400" y="3581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2971800" y="137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2400" y="6235124"/>
            <a:ext cx="66327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Routing: Which machine holds the key?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34" name="Curved Connector 33"/>
          <p:cNvCxnSpPr>
            <a:stCxn id="5" idx="3"/>
            <a:endCxn id="6" idx="3"/>
          </p:cNvCxnSpPr>
          <p:nvPr/>
        </p:nvCxnSpPr>
        <p:spPr bwMode="auto">
          <a:xfrm>
            <a:off x="6794500" y="1997369"/>
            <a:ext cx="533400" cy="1720262"/>
          </a:xfrm>
          <a:prstGeom prst="curvedConnector3">
            <a:avLst>
              <a:gd name="adj1" fmla="val 214286"/>
            </a:avLst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Curved Connector 38"/>
          <p:cNvCxnSpPr>
            <a:stCxn id="5" idx="0"/>
            <a:endCxn id="4" idx="0"/>
          </p:cNvCxnSpPr>
          <p:nvPr/>
        </p:nvCxnSpPr>
        <p:spPr bwMode="auto">
          <a:xfrm rot="16200000" flipV="1">
            <a:off x="5280025" y="206375"/>
            <a:ext cx="533400" cy="1949450"/>
          </a:xfrm>
          <a:prstGeom prst="curvedConnector3">
            <a:avLst>
              <a:gd name="adj1" fmla="val 150000"/>
            </a:avLst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715000" y="3048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Each machine holds pointers to predecessor and successor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590800" y="3025914"/>
            <a:ext cx="388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Send request to any node, gets routed to correct one in O(n) hops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48006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960921" y="3810000"/>
            <a:ext cx="328747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Can we do better?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516533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3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4495800" y="457200"/>
            <a:ext cx="0" cy="990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 bwMode="auto">
          <a:xfrm>
            <a:off x="2133600" y="914400"/>
            <a:ext cx="4876800" cy="4876800"/>
          </a:xfrm>
          <a:prstGeom prst="ellipse">
            <a:avLst/>
          </a:prstGeom>
          <a:noFill/>
          <a:ln w="38100"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447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31680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4876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7300" y="5334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4191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0900" y="1828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5334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4572000" y="152400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0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28368" y="152400"/>
            <a:ext cx="1075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2</a:t>
            </a:r>
            <a:r>
              <a:rPr lang="en-US" b="0" i="1" baseline="30000" dirty="0" smtClean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 – 1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029200" y="914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791200" y="1219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705600" y="2286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6781800" y="2438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6705600" y="4267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638800" y="5410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6482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2971800" y="518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133600" y="3810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057400" y="3581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2971800" y="137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2400" y="6235124"/>
            <a:ext cx="66327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Routing: Which machine holds the key?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34" name="Curved Connector 33"/>
          <p:cNvCxnSpPr>
            <a:stCxn id="5" idx="3"/>
            <a:endCxn id="6" idx="3"/>
          </p:cNvCxnSpPr>
          <p:nvPr/>
        </p:nvCxnSpPr>
        <p:spPr bwMode="auto">
          <a:xfrm>
            <a:off x="6794500" y="1997369"/>
            <a:ext cx="533400" cy="1720262"/>
          </a:xfrm>
          <a:prstGeom prst="curvedConnector3">
            <a:avLst>
              <a:gd name="adj1" fmla="val 214286"/>
            </a:avLst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Curved Connector 38"/>
          <p:cNvCxnSpPr>
            <a:stCxn id="5" idx="0"/>
            <a:endCxn id="4" idx="0"/>
          </p:cNvCxnSpPr>
          <p:nvPr/>
        </p:nvCxnSpPr>
        <p:spPr bwMode="auto">
          <a:xfrm rot="16200000" flipV="1">
            <a:off x="5280025" y="206375"/>
            <a:ext cx="533400" cy="1949450"/>
          </a:xfrm>
          <a:prstGeom prst="curvedConnector3">
            <a:avLst>
              <a:gd name="adj1" fmla="val 150000"/>
            </a:avLst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715000" y="3048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Each machine holds pointers to predecessor and successor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590800" y="3025914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Send request to any node, gets routed to correct one in O(log n) hops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162800" y="1047690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+ “finger table”</a:t>
            </a:r>
            <a:b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(+2, +4, +8, …)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36" name="Curved Connector 35"/>
          <p:cNvCxnSpPr>
            <a:stCxn id="5" idx="3"/>
            <a:endCxn id="7" idx="3"/>
          </p:cNvCxnSpPr>
          <p:nvPr/>
        </p:nvCxnSpPr>
        <p:spPr bwMode="auto">
          <a:xfrm flipH="1">
            <a:off x="6489700" y="1997369"/>
            <a:ext cx="304800" cy="3429000"/>
          </a:xfrm>
          <a:prstGeom prst="curvedConnector3">
            <a:avLst>
              <a:gd name="adj1" fmla="val -591667"/>
            </a:avLst>
          </a:prstGeom>
          <a:ln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Curved Connector 36"/>
          <p:cNvCxnSpPr>
            <a:stCxn id="5" idx="3"/>
            <a:endCxn id="9" idx="3"/>
          </p:cNvCxnSpPr>
          <p:nvPr/>
        </p:nvCxnSpPr>
        <p:spPr bwMode="auto">
          <a:xfrm flipH="1">
            <a:off x="2679700" y="1997369"/>
            <a:ext cx="4114800" cy="2743200"/>
          </a:xfrm>
          <a:prstGeom prst="curvedConnector3">
            <a:avLst>
              <a:gd name="adj1" fmla="val -40741"/>
            </a:avLst>
          </a:prstGeom>
          <a:ln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 bwMode="auto">
          <a:xfrm>
            <a:off x="48006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8207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Core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Partitioning (</a:t>
            </a:r>
            <a:r>
              <a:rPr lang="en-US" dirty="0" err="1" smtClean="0"/>
              <a:t>sharding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For scalability</a:t>
            </a:r>
          </a:p>
          <a:p>
            <a:pPr lvl="1"/>
            <a:r>
              <a:rPr lang="en-US" dirty="0" smtClean="0"/>
              <a:t>For latency</a:t>
            </a:r>
          </a:p>
          <a:p>
            <a:r>
              <a:rPr lang="en-US" dirty="0" smtClean="0"/>
              <a:t>Replication</a:t>
            </a:r>
          </a:p>
          <a:p>
            <a:pPr lvl="1"/>
            <a:r>
              <a:rPr lang="en-US" dirty="0" smtClean="0"/>
              <a:t>For robustness (availability)</a:t>
            </a:r>
          </a:p>
          <a:p>
            <a:pPr lvl="1"/>
            <a:r>
              <a:rPr lang="en-US" dirty="0" smtClean="0"/>
              <a:t>For throughput</a:t>
            </a:r>
          </a:p>
          <a:p>
            <a:r>
              <a:rPr lang="en-US" dirty="0" smtClean="0"/>
              <a:t>Caching</a:t>
            </a:r>
          </a:p>
          <a:p>
            <a:pPr lvl="1"/>
            <a:r>
              <a:rPr lang="en-US" dirty="0" smtClean="0"/>
              <a:t>For latency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509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4495800" y="457200"/>
            <a:ext cx="0" cy="990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 bwMode="auto">
          <a:xfrm>
            <a:off x="2133600" y="914400"/>
            <a:ext cx="4876800" cy="4876800"/>
          </a:xfrm>
          <a:prstGeom prst="ellipse">
            <a:avLst/>
          </a:prstGeom>
          <a:noFill/>
          <a:ln w="38100"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447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31680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4876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7300" y="5334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4191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0900" y="1828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5334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4572000" y="152400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0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28368" y="152400"/>
            <a:ext cx="1075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2</a:t>
            </a:r>
            <a:r>
              <a:rPr lang="en-US" b="0" i="1" baseline="30000" dirty="0" smtClean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 – 1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029200" y="914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791200" y="1219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705600" y="2286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6781800" y="2438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6705600" y="4267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638800" y="5410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6482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2971800" y="518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133600" y="3810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057400" y="3581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2971800" y="137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2400" y="6235124"/>
            <a:ext cx="66327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Routing: Which machine holds the key?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943600" y="152400"/>
            <a:ext cx="291498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Simpler Solution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" name="Rounded Rectangle 1"/>
          <p:cNvSpPr/>
          <p:nvPr/>
        </p:nvSpPr>
        <p:spPr bwMode="auto">
          <a:xfrm>
            <a:off x="7086600" y="762000"/>
            <a:ext cx="16764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Service</a:t>
            </a:r>
            <a:b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Registry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48006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4700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4495800" y="457200"/>
            <a:ext cx="0" cy="990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 bwMode="auto">
          <a:xfrm>
            <a:off x="2133600" y="914400"/>
            <a:ext cx="4876800" cy="4876800"/>
          </a:xfrm>
          <a:prstGeom prst="ellipse">
            <a:avLst/>
          </a:prstGeom>
          <a:noFill/>
          <a:ln w="38100"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447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31680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4876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7300" y="5334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4191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0900" y="1828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5334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4572000" y="152400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0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28368" y="152400"/>
            <a:ext cx="1075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2</a:t>
            </a:r>
            <a:r>
              <a:rPr lang="en-US" b="0" i="1" baseline="30000" dirty="0" smtClean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 – 1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029200" y="914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791200" y="1219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705600" y="2286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6781800" y="2438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6705600" y="4267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48006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638800" y="5410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6482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2971800" y="518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133600" y="3810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057400" y="3581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2971800" y="137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2400" y="6235124"/>
            <a:ext cx="600937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New machine joins: What happens?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38" name="Picture 3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52254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Up Arrow 1"/>
          <p:cNvSpPr/>
          <p:nvPr/>
        </p:nvSpPr>
        <p:spPr bwMode="auto">
          <a:xfrm rot="9838990">
            <a:off x="4786411" y="4128249"/>
            <a:ext cx="533400" cy="1076864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Circular Arrow 39"/>
          <p:cNvSpPr/>
          <p:nvPr/>
        </p:nvSpPr>
        <p:spPr bwMode="auto">
          <a:xfrm rot="5913040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087758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Circular Arrow 40"/>
          <p:cNvSpPr/>
          <p:nvPr/>
        </p:nvSpPr>
        <p:spPr bwMode="auto">
          <a:xfrm rot="5913040">
            <a:off x="1825179" y="605979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20147284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Circular Arrow 41"/>
          <p:cNvSpPr/>
          <p:nvPr/>
        </p:nvSpPr>
        <p:spPr bwMode="auto">
          <a:xfrm rot="3996088">
            <a:off x="1825179" y="605979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20790077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590800" y="3025914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How do we rebuild the predecessor, successor, finger tables?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5943600" y="0"/>
            <a:ext cx="3200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err="1">
                <a:solidFill>
                  <a:schemeClr val="bg1"/>
                </a:solidFill>
              </a:rPr>
              <a:t>Stoica</a:t>
            </a:r>
            <a:r>
              <a:rPr lang="en-US" sz="1000" b="0" dirty="0">
                <a:solidFill>
                  <a:schemeClr val="bg1"/>
                </a:solidFill>
              </a:rPr>
              <a:t> et al. (2001). Chord: A Scalable Peer-to-peer Lookup Service for Internet Applications. </a:t>
            </a:r>
            <a:r>
              <a:rPr lang="en-US" sz="1000" b="0" i="1" dirty="0">
                <a:solidFill>
                  <a:schemeClr val="bg1"/>
                </a:solidFill>
              </a:rPr>
              <a:t>SIGCOMM.</a:t>
            </a: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5943600" y="438090"/>
            <a:ext cx="3200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Cf. Gossip </a:t>
            </a:r>
            <a:r>
              <a:rPr lang="en-US" sz="1000" b="0" dirty="0" err="1" smtClean="0">
                <a:solidFill>
                  <a:schemeClr val="bg1"/>
                </a:solidFill>
              </a:rPr>
              <a:t>Protoccols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0884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0" grpId="0" animBg="1"/>
      <p:bldP spid="40" grpId="1" animBg="1"/>
      <p:bldP spid="41" grpId="0" animBg="1"/>
      <p:bldP spid="42" grpId="0" animBg="1"/>
      <p:bldP spid="44" grpId="0"/>
      <p:bldP spid="47" grpId="0"/>
      <p:bldP spid="4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4495800" y="457200"/>
            <a:ext cx="0" cy="990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 bwMode="auto">
          <a:xfrm>
            <a:off x="2133600" y="914400"/>
            <a:ext cx="4876800" cy="4876800"/>
          </a:xfrm>
          <a:prstGeom prst="ellipse">
            <a:avLst/>
          </a:prstGeom>
          <a:noFill/>
          <a:ln w="38100"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447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31680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4876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7300" y="5334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4191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0900" y="1828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5334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4572000" y="152400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0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28368" y="152400"/>
            <a:ext cx="1075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2</a:t>
            </a:r>
            <a:r>
              <a:rPr lang="en-US" b="0" i="1" baseline="30000" dirty="0" smtClean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 – 1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029200" y="914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791200" y="1219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705600" y="2286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6781800" y="2438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6705600" y="4267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48006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638800" y="5410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6482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2971800" y="518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133600" y="3810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057400" y="3581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2971800" y="137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2400" y="6235124"/>
            <a:ext cx="509746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Machine fails: What happens?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38" name="Picture 3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52254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TextBox 33"/>
          <p:cNvSpPr txBox="1"/>
          <p:nvPr/>
        </p:nvSpPr>
        <p:spPr>
          <a:xfrm>
            <a:off x="5509815" y="76200"/>
            <a:ext cx="355798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Solution: Replication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5" name="Circular Arrow 34"/>
          <p:cNvSpPr/>
          <p:nvPr/>
        </p:nvSpPr>
        <p:spPr bwMode="auto">
          <a:xfrm rot="18897182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8950412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Circular Arrow 35"/>
          <p:cNvSpPr/>
          <p:nvPr/>
        </p:nvSpPr>
        <p:spPr bwMode="auto">
          <a:xfrm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807927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Circular Arrow 36"/>
          <p:cNvSpPr/>
          <p:nvPr/>
        </p:nvSpPr>
        <p:spPr bwMode="auto">
          <a:xfrm rot="2700000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842951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Up Arrow 38"/>
          <p:cNvSpPr/>
          <p:nvPr/>
        </p:nvSpPr>
        <p:spPr bwMode="auto">
          <a:xfrm rot="5400000">
            <a:off x="5900468" y="3004868"/>
            <a:ext cx="533400" cy="1076864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48400" y="609600"/>
            <a:ext cx="2272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N = 3, replicate +1, –1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29400" y="5257800"/>
            <a:ext cx="173697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Covered!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934200" y="1447800"/>
            <a:ext cx="173697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Covered!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334000" y="6381690"/>
            <a:ext cx="3751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How to actually replicate? Later…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597545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animBg="1"/>
      <p:bldP spid="36" grpId="0" animBg="1"/>
      <p:bldP spid="37" grpId="0" animBg="1"/>
      <p:bldP spid="39" grpId="0" animBg="1"/>
      <p:bldP spid="43" grpId="0"/>
      <p:bldP spid="46" grpId="0"/>
      <p:bldP spid="48" grpId="0"/>
      <p:bldP spid="4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Refinement: Virtual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directly hash servers</a:t>
            </a:r>
          </a:p>
          <a:p>
            <a:r>
              <a:rPr lang="en-US" dirty="0" smtClean="0"/>
              <a:t>Create a large number of virtual nodes, map to physical servers</a:t>
            </a:r>
          </a:p>
          <a:p>
            <a:pPr lvl="1"/>
            <a:r>
              <a:rPr lang="en-US" dirty="0" smtClean="0"/>
              <a:t>Better load redistribution in event of machine failure</a:t>
            </a:r>
          </a:p>
          <a:p>
            <a:pPr lvl="1"/>
            <a:r>
              <a:rPr lang="en-US" dirty="0" smtClean="0"/>
              <a:t>When new server joins</a:t>
            </a:r>
            <a:r>
              <a:rPr lang="en-US" dirty="0" smtClean="0"/>
              <a:t>, </a:t>
            </a:r>
            <a:r>
              <a:rPr lang="en-US" dirty="0" smtClean="0"/>
              <a:t>evenly shed load from other servers</a:t>
            </a:r>
          </a:p>
        </p:txBody>
      </p:sp>
    </p:spTree>
    <p:extLst>
      <p:ext uri="{BB962C8B-B14F-4D97-AF65-F5344CB8AC3E}">
        <p14:creationId xmlns:p14="http://schemas.microsoft.com/office/powerpoint/2010/main" val="7380395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800px-Annex_Esstisch_Maßtisch_aus_Massivholz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293433" cy="6858000"/>
          </a:xfrm>
          <a:prstGeom prst="rect">
            <a:avLst/>
          </a:prstGeom>
        </p:spPr>
      </p:pic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0" y="6629400"/>
            <a:ext cx="164660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 smtClean="0">
                <a:solidFill>
                  <a:srgbClr val="000000"/>
                </a:solidFill>
              </a:rPr>
              <a:t>Wikipedia (Table)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77000" y="457200"/>
            <a:ext cx="19072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rgbClr val="000000"/>
                </a:solidFill>
                <a:latin typeface="Gill Sans"/>
                <a:cs typeface="Gill Sans"/>
              </a:rPr>
              <a:t>Bigtable</a:t>
            </a:r>
            <a:endParaRPr lang="en-US" sz="32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947525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table in </a:t>
            </a:r>
            <a:r>
              <a:rPr lang="en-US" dirty="0" err="1" smtClean="0"/>
              <a:t>Bigtable</a:t>
            </a:r>
            <a:r>
              <a:rPr lang="en-US" dirty="0" smtClean="0"/>
              <a:t> is a sparse, distributed, persistent multidimensional sorted map</a:t>
            </a:r>
          </a:p>
          <a:p>
            <a:r>
              <a:rPr lang="en-US" dirty="0" smtClean="0"/>
              <a:t>Map indexed by a row key, column key, and a timestamp</a:t>
            </a:r>
          </a:p>
          <a:p>
            <a:pPr lvl="1"/>
            <a:r>
              <a:rPr lang="en-US" dirty="0" smtClean="0"/>
              <a:t>(</a:t>
            </a:r>
            <a:r>
              <a:rPr lang="en-US" dirty="0" err="1" smtClean="0"/>
              <a:t>row:string</a:t>
            </a:r>
            <a:r>
              <a:rPr lang="en-US" dirty="0" smtClean="0"/>
              <a:t>, </a:t>
            </a:r>
            <a:r>
              <a:rPr lang="en-US" dirty="0" err="1" smtClean="0"/>
              <a:t>column:string</a:t>
            </a:r>
            <a:r>
              <a:rPr lang="en-US" dirty="0" smtClean="0"/>
              <a:t>, time:int64)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err="1" smtClean="0"/>
              <a:t>uninterpreted</a:t>
            </a:r>
            <a:r>
              <a:rPr lang="en-US" dirty="0" smtClean="0"/>
              <a:t> byte array</a:t>
            </a:r>
          </a:p>
          <a:p>
            <a:r>
              <a:rPr lang="en-US" dirty="0" smtClean="0"/>
              <a:t>Supports lookups, inserts, deletes</a:t>
            </a:r>
          </a:p>
          <a:p>
            <a:pPr lvl="1"/>
            <a:r>
              <a:rPr lang="en-US" dirty="0" smtClean="0"/>
              <a:t>Single row transactions only</a:t>
            </a:r>
            <a:endParaRPr lang="en-US" dirty="0"/>
          </a:p>
        </p:txBody>
      </p:sp>
      <p:pic>
        <p:nvPicPr>
          <p:cNvPr id="4" name="Picture 3" descr="Bigtable_DataMode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4191000"/>
            <a:ext cx="7543800" cy="1637831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3276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2"/>
                </a:solidFill>
              </a:rPr>
              <a:t>Image Source: Chang et al., OSDI 2006</a:t>
            </a:r>
            <a:endParaRPr lang="en-US" sz="10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1552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Rows and Columns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Rows maintained in sorted lexicographic order</a:t>
            </a:r>
          </a:p>
          <a:p>
            <a:pPr lvl="1"/>
            <a:r>
              <a:rPr lang="en-US" dirty="0" smtClean="0"/>
              <a:t>Applications can exploit this property for efficient row scans</a:t>
            </a:r>
          </a:p>
          <a:p>
            <a:pPr lvl="1"/>
            <a:r>
              <a:rPr lang="en-US" dirty="0" smtClean="0"/>
              <a:t>Row ranges dynamically partitioned into tablets</a:t>
            </a:r>
          </a:p>
          <a:p>
            <a:r>
              <a:rPr lang="en-US" dirty="0" smtClean="0"/>
              <a:t>Columns grouped into column families</a:t>
            </a:r>
          </a:p>
          <a:p>
            <a:pPr lvl="1"/>
            <a:r>
              <a:rPr lang="en-US" dirty="0" smtClean="0"/>
              <a:t>Column key = </a:t>
            </a:r>
            <a:r>
              <a:rPr lang="en-US" i="1" dirty="0" err="1" smtClean="0"/>
              <a:t>family:qualifier</a:t>
            </a:r>
            <a:endParaRPr lang="en-US" i="1" dirty="0" smtClean="0"/>
          </a:p>
          <a:p>
            <a:pPr lvl="1"/>
            <a:r>
              <a:rPr lang="en-US" dirty="0" smtClean="0"/>
              <a:t>Column families provide locality hints</a:t>
            </a:r>
          </a:p>
          <a:p>
            <a:pPr lvl="1"/>
            <a:r>
              <a:rPr lang="en-US" dirty="0" smtClean="0"/>
              <a:t>Unbounded number of </a:t>
            </a:r>
            <a:r>
              <a:rPr lang="en-US" dirty="0" smtClean="0"/>
              <a:t>columns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6044624"/>
            <a:ext cx="743384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At the end of the day, it’s all key-value pairs!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154967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Bigtable</a:t>
            </a:r>
            <a:r>
              <a:rPr lang="en-US" dirty="0" smtClean="0"/>
              <a:t> Building Blocks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GFS</a:t>
            </a:r>
          </a:p>
          <a:p>
            <a:r>
              <a:rPr lang="en-US" dirty="0" smtClean="0"/>
              <a:t>Chubby</a:t>
            </a:r>
          </a:p>
          <a:p>
            <a:r>
              <a:rPr lang="en-US" dirty="0" err="1" smtClean="0"/>
              <a:t>SSTable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5684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SSTable</a:t>
            </a:r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Basic building block of </a:t>
            </a:r>
            <a:r>
              <a:rPr lang="en-US" dirty="0" err="1" smtClean="0"/>
              <a:t>Bigtable</a:t>
            </a:r>
            <a:endParaRPr lang="en-US" dirty="0" smtClean="0"/>
          </a:p>
          <a:p>
            <a:r>
              <a:rPr lang="en-US" dirty="0" smtClean="0"/>
              <a:t>Persistent, ordered immutable map from keys to values</a:t>
            </a:r>
          </a:p>
          <a:p>
            <a:pPr lvl="1"/>
            <a:r>
              <a:rPr lang="en-US" dirty="0" smtClean="0"/>
              <a:t>Stored in GFS</a:t>
            </a:r>
          </a:p>
          <a:p>
            <a:r>
              <a:rPr lang="en-US" dirty="0" smtClean="0"/>
              <a:t>Sequence of blocks on disk plus an index for block lookup</a:t>
            </a:r>
          </a:p>
          <a:p>
            <a:pPr lvl="1"/>
            <a:r>
              <a:rPr lang="en-US" dirty="0" smtClean="0"/>
              <a:t>Can be completely mapped into memory</a:t>
            </a:r>
          </a:p>
          <a:p>
            <a:r>
              <a:rPr lang="en-US" dirty="0" smtClean="0"/>
              <a:t>Supported operations:</a:t>
            </a:r>
          </a:p>
          <a:p>
            <a:pPr lvl="1"/>
            <a:r>
              <a:rPr lang="en-US" dirty="0" smtClean="0"/>
              <a:t>Look up value associated with key</a:t>
            </a:r>
          </a:p>
          <a:p>
            <a:pPr lvl="1"/>
            <a:r>
              <a:rPr lang="en-US" dirty="0" smtClean="0"/>
              <a:t>Iterate key/value pairs within a key range</a:t>
            </a:r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2232025" y="5029200"/>
            <a:ext cx="914400" cy="1295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Rectangle 5"/>
          <p:cNvSpPr>
            <a:spLocks noChangeArrowheads="1"/>
          </p:cNvSpPr>
          <p:nvPr/>
        </p:nvSpPr>
        <p:spPr bwMode="auto">
          <a:xfrm>
            <a:off x="3222625" y="5029200"/>
            <a:ext cx="914400" cy="1295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Rectangle 6"/>
          <p:cNvSpPr>
            <a:spLocks noChangeArrowheads="1"/>
          </p:cNvSpPr>
          <p:nvPr/>
        </p:nvSpPr>
        <p:spPr bwMode="auto">
          <a:xfrm>
            <a:off x="4213225" y="5029200"/>
            <a:ext cx="914400" cy="1295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" name="Rectangle 7"/>
          <p:cNvSpPr>
            <a:spLocks noChangeArrowheads="1"/>
          </p:cNvSpPr>
          <p:nvPr/>
        </p:nvSpPr>
        <p:spPr bwMode="auto">
          <a:xfrm>
            <a:off x="5203825" y="5867400"/>
            <a:ext cx="762000" cy="457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Text Box 8"/>
          <p:cNvSpPr txBox="1">
            <a:spLocks noChangeArrowheads="1"/>
          </p:cNvSpPr>
          <p:nvPr/>
        </p:nvSpPr>
        <p:spPr bwMode="auto">
          <a:xfrm>
            <a:off x="5203825" y="5943600"/>
            <a:ext cx="742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Index</a:t>
            </a:r>
          </a:p>
        </p:txBody>
      </p:sp>
      <p:sp>
        <p:nvSpPr>
          <p:cNvPr id="33" name="Rectangle 9"/>
          <p:cNvSpPr>
            <a:spLocks noChangeArrowheads="1"/>
          </p:cNvSpPr>
          <p:nvPr/>
        </p:nvSpPr>
        <p:spPr bwMode="auto">
          <a:xfrm>
            <a:off x="2155825" y="4953000"/>
            <a:ext cx="4038600" cy="1447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4" name="Text Box 16"/>
          <p:cNvSpPr txBox="1">
            <a:spLocks noChangeArrowheads="1"/>
          </p:cNvSpPr>
          <p:nvPr/>
        </p:nvSpPr>
        <p:spPr bwMode="auto">
          <a:xfrm>
            <a:off x="2232025" y="5105400"/>
            <a:ext cx="838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64K block</a:t>
            </a:r>
          </a:p>
        </p:txBody>
      </p:sp>
      <p:sp>
        <p:nvSpPr>
          <p:cNvPr id="35" name="Text Box 17"/>
          <p:cNvSpPr txBox="1">
            <a:spLocks noChangeArrowheads="1"/>
          </p:cNvSpPr>
          <p:nvPr/>
        </p:nvSpPr>
        <p:spPr bwMode="auto">
          <a:xfrm>
            <a:off x="3222625" y="5105400"/>
            <a:ext cx="838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64K block</a:t>
            </a:r>
          </a:p>
        </p:txBody>
      </p:sp>
      <p:sp>
        <p:nvSpPr>
          <p:cNvPr id="36" name="Text Box 18"/>
          <p:cNvSpPr txBox="1">
            <a:spLocks noChangeArrowheads="1"/>
          </p:cNvSpPr>
          <p:nvPr/>
        </p:nvSpPr>
        <p:spPr bwMode="auto">
          <a:xfrm>
            <a:off x="4213225" y="5105400"/>
            <a:ext cx="838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64K block</a:t>
            </a:r>
          </a:p>
        </p:txBody>
      </p:sp>
      <p:sp>
        <p:nvSpPr>
          <p:cNvPr id="37" name="Text Box 19"/>
          <p:cNvSpPr txBox="1">
            <a:spLocks noChangeArrowheads="1"/>
          </p:cNvSpPr>
          <p:nvPr/>
        </p:nvSpPr>
        <p:spPr bwMode="auto">
          <a:xfrm>
            <a:off x="5187950" y="4989513"/>
            <a:ext cx="1060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SSTable</a:t>
            </a:r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0" y="6611938"/>
            <a:ext cx="3276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2"/>
                </a:solidFill>
              </a:rPr>
              <a:t>Source: Graphic from slides by Erik Paulson</a:t>
            </a:r>
            <a:endParaRPr lang="en-US" sz="10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503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Dynamically partitioned range of rows</a:t>
            </a:r>
          </a:p>
          <a:p>
            <a:r>
              <a:rPr lang="en-US" dirty="0" smtClean="0"/>
              <a:t>Built from multiple </a:t>
            </a:r>
            <a:r>
              <a:rPr lang="en-US" dirty="0" err="1" smtClean="0"/>
              <a:t>SSTables</a:t>
            </a:r>
            <a:endParaRPr lang="en-US" dirty="0"/>
          </a:p>
        </p:txBody>
      </p:sp>
      <p:sp>
        <p:nvSpPr>
          <p:cNvPr id="29" name="Rectangle 4"/>
          <p:cNvSpPr>
            <a:spLocks noChangeArrowheads="1"/>
          </p:cNvSpPr>
          <p:nvPr/>
        </p:nvSpPr>
        <p:spPr bwMode="auto">
          <a:xfrm>
            <a:off x="457200" y="4648200"/>
            <a:ext cx="914400" cy="1295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Rectangle 5"/>
          <p:cNvSpPr>
            <a:spLocks noChangeArrowheads="1"/>
          </p:cNvSpPr>
          <p:nvPr/>
        </p:nvSpPr>
        <p:spPr bwMode="auto">
          <a:xfrm>
            <a:off x="1447800" y="4648200"/>
            <a:ext cx="914400" cy="1295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2438400" y="4648200"/>
            <a:ext cx="914400" cy="1295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Rectangle 7"/>
          <p:cNvSpPr>
            <a:spLocks noChangeArrowheads="1"/>
          </p:cNvSpPr>
          <p:nvPr/>
        </p:nvSpPr>
        <p:spPr bwMode="auto">
          <a:xfrm>
            <a:off x="3429000" y="5486400"/>
            <a:ext cx="762000" cy="457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Text Box 8"/>
          <p:cNvSpPr txBox="1">
            <a:spLocks noChangeArrowheads="1"/>
          </p:cNvSpPr>
          <p:nvPr/>
        </p:nvSpPr>
        <p:spPr bwMode="auto">
          <a:xfrm>
            <a:off x="3429000" y="5562600"/>
            <a:ext cx="742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Index</a:t>
            </a:r>
          </a:p>
        </p:txBody>
      </p:sp>
      <p:sp>
        <p:nvSpPr>
          <p:cNvPr id="34" name="Rectangle 9"/>
          <p:cNvSpPr>
            <a:spLocks noChangeArrowheads="1"/>
          </p:cNvSpPr>
          <p:nvPr/>
        </p:nvSpPr>
        <p:spPr bwMode="auto">
          <a:xfrm>
            <a:off x="381000" y="4572000"/>
            <a:ext cx="4038600" cy="1447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5" name="Text Box 10"/>
          <p:cNvSpPr txBox="1">
            <a:spLocks noChangeArrowheads="1"/>
          </p:cNvSpPr>
          <p:nvPr/>
        </p:nvSpPr>
        <p:spPr bwMode="auto">
          <a:xfrm>
            <a:off x="457200" y="4724400"/>
            <a:ext cx="838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64K block</a:t>
            </a:r>
          </a:p>
        </p:txBody>
      </p:sp>
      <p:sp>
        <p:nvSpPr>
          <p:cNvPr id="36" name="Text Box 11"/>
          <p:cNvSpPr txBox="1">
            <a:spLocks noChangeArrowheads="1"/>
          </p:cNvSpPr>
          <p:nvPr/>
        </p:nvSpPr>
        <p:spPr bwMode="auto">
          <a:xfrm>
            <a:off x="1447800" y="4724400"/>
            <a:ext cx="838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64K block</a:t>
            </a:r>
          </a:p>
        </p:txBody>
      </p:sp>
      <p:sp>
        <p:nvSpPr>
          <p:cNvPr id="37" name="Text Box 12"/>
          <p:cNvSpPr txBox="1">
            <a:spLocks noChangeArrowheads="1"/>
          </p:cNvSpPr>
          <p:nvPr/>
        </p:nvSpPr>
        <p:spPr bwMode="auto">
          <a:xfrm>
            <a:off x="2438400" y="4724400"/>
            <a:ext cx="838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64K block</a:t>
            </a:r>
          </a:p>
        </p:txBody>
      </p:sp>
      <p:sp>
        <p:nvSpPr>
          <p:cNvPr id="38" name="Text Box 13"/>
          <p:cNvSpPr txBox="1">
            <a:spLocks noChangeArrowheads="1"/>
          </p:cNvSpPr>
          <p:nvPr/>
        </p:nvSpPr>
        <p:spPr bwMode="auto">
          <a:xfrm>
            <a:off x="3413125" y="4608513"/>
            <a:ext cx="1060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SSTable</a:t>
            </a:r>
          </a:p>
        </p:txBody>
      </p:sp>
      <p:sp>
        <p:nvSpPr>
          <p:cNvPr id="39" name="Rectangle 14"/>
          <p:cNvSpPr>
            <a:spLocks noChangeArrowheads="1"/>
          </p:cNvSpPr>
          <p:nvPr/>
        </p:nvSpPr>
        <p:spPr bwMode="auto">
          <a:xfrm>
            <a:off x="4800600" y="4648200"/>
            <a:ext cx="914400" cy="1295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Rectangle 15"/>
          <p:cNvSpPr>
            <a:spLocks noChangeArrowheads="1"/>
          </p:cNvSpPr>
          <p:nvPr/>
        </p:nvSpPr>
        <p:spPr bwMode="auto">
          <a:xfrm>
            <a:off x="5791200" y="4648200"/>
            <a:ext cx="914400" cy="1295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1" name="Rectangle 16"/>
          <p:cNvSpPr>
            <a:spLocks noChangeArrowheads="1"/>
          </p:cNvSpPr>
          <p:nvPr/>
        </p:nvSpPr>
        <p:spPr bwMode="auto">
          <a:xfrm>
            <a:off x="6781800" y="4648200"/>
            <a:ext cx="914400" cy="1295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2" name="Rectangle 17"/>
          <p:cNvSpPr>
            <a:spLocks noChangeArrowheads="1"/>
          </p:cNvSpPr>
          <p:nvPr/>
        </p:nvSpPr>
        <p:spPr bwMode="auto">
          <a:xfrm>
            <a:off x="7772400" y="5486400"/>
            <a:ext cx="762000" cy="457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3" name="Text Box 18"/>
          <p:cNvSpPr txBox="1">
            <a:spLocks noChangeArrowheads="1"/>
          </p:cNvSpPr>
          <p:nvPr/>
        </p:nvSpPr>
        <p:spPr bwMode="auto">
          <a:xfrm>
            <a:off x="7772400" y="5562600"/>
            <a:ext cx="742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Index</a:t>
            </a:r>
          </a:p>
        </p:txBody>
      </p:sp>
      <p:sp>
        <p:nvSpPr>
          <p:cNvPr id="44" name="Rectangle 19"/>
          <p:cNvSpPr>
            <a:spLocks noChangeArrowheads="1"/>
          </p:cNvSpPr>
          <p:nvPr/>
        </p:nvSpPr>
        <p:spPr bwMode="auto">
          <a:xfrm>
            <a:off x="4724400" y="4572000"/>
            <a:ext cx="4038600" cy="1447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5" name="Text Box 20"/>
          <p:cNvSpPr txBox="1">
            <a:spLocks noChangeArrowheads="1"/>
          </p:cNvSpPr>
          <p:nvPr/>
        </p:nvSpPr>
        <p:spPr bwMode="auto">
          <a:xfrm>
            <a:off x="4800600" y="4724400"/>
            <a:ext cx="838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64K block</a:t>
            </a:r>
          </a:p>
        </p:txBody>
      </p:sp>
      <p:sp>
        <p:nvSpPr>
          <p:cNvPr id="46" name="Text Box 21"/>
          <p:cNvSpPr txBox="1">
            <a:spLocks noChangeArrowheads="1"/>
          </p:cNvSpPr>
          <p:nvPr/>
        </p:nvSpPr>
        <p:spPr bwMode="auto">
          <a:xfrm>
            <a:off x="5791200" y="4724400"/>
            <a:ext cx="838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64K block</a:t>
            </a:r>
          </a:p>
        </p:txBody>
      </p:sp>
      <p:sp>
        <p:nvSpPr>
          <p:cNvPr id="47" name="Text Box 22"/>
          <p:cNvSpPr txBox="1">
            <a:spLocks noChangeArrowheads="1"/>
          </p:cNvSpPr>
          <p:nvPr/>
        </p:nvSpPr>
        <p:spPr bwMode="auto">
          <a:xfrm>
            <a:off x="6781800" y="4724400"/>
            <a:ext cx="838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64K block</a:t>
            </a:r>
          </a:p>
        </p:txBody>
      </p:sp>
      <p:sp>
        <p:nvSpPr>
          <p:cNvPr id="48" name="Text Box 23"/>
          <p:cNvSpPr txBox="1">
            <a:spLocks noChangeArrowheads="1"/>
          </p:cNvSpPr>
          <p:nvPr/>
        </p:nvSpPr>
        <p:spPr bwMode="auto">
          <a:xfrm>
            <a:off x="7756525" y="4608513"/>
            <a:ext cx="1060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SSTable</a:t>
            </a:r>
          </a:p>
        </p:txBody>
      </p:sp>
      <p:sp>
        <p:nvSpPr>
          <p:cNvPr id="49" name="Rectangle 29"/>
          <p:cNvSpPr>
            <a:spLocks noChangeArrowheads="1"/>
          </p:cNvSpPr>
          <p:nvPr/>
        </p:nvSpPr>
        <p:spPr bwMode="auto">
          <a:xfrm>
            <a:off x="228600" y="4038600"/>
            <a:ext cx="8763000" cy="2133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0" name="Text Box 30"/>
          <p:cNvSpPr txBox="1">
            <a:spLocks noChangeArrowheads="1"/>
          </p:cNvSpPr>
          <p:nvPr/>
        </p:nvSpPr>
        <p:spPr bwMode="auto">
          <a:xfrm>
            <a:off x="441325" y="4075113"/>
            <a:ext cx="819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Tablet</a:t>
            </a:r>
          </a:p>
        </p:txBody>
      </p:sp>
      <p:sp>
        <p:nvSpPr>
          <p:cNvPr id="51" name="Text Box 31"/>
          <p:cNvSpPr txBox="1">
            <a:spLocks noChangeArrowheads="1"/>
          </p:cNvSpPr>
          <p:nvPr/>
        </p:nvSpPr>
        <p:spPr bwMode="auto">
          <a:xfrm>
            <a:off x="1508125" y="39989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2" name="Text Box 32"/>
          <p:cNvSpPr txBox="1">
            <a:spLocks noChangeArrowheads="1"/>
          </p:cNvSpPr>
          <p:nvPr/>
        </p:nvSpPr>
        <p:spPr bwMode="auto">
          <a:xfrm>
            <a:off x="1524000" y="4038600"/>
            <a:ext cx="1828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Start:aardvark</a:t>
            </a:r>
          </a:p>
        </p:txBody>
      </p:sp>
      <p:sp>
        <p:nvSpPr>
          <p:cNvPr id="53" name="Text Box 33"/>
          <p:cNvSpPr txBox="1">
            <a:spLocks noChangeArrowheads="1"/>
          </p:cNvSpPr>
          <p:nvPr/>
        </p:nvSpPr>
        <p:spPr bwMode="auto">
          <a:xfrm>
            <a:off x="3505200" y="4038600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End:apple</a:t>
            </a:r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0" y="6611938"/>
            <a:ext cx="3276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2"/>
                </a:solidFill>
              </a:rPr>
              <a:t>Source: Graphic from slides by Erik Paulson</a:t>
            </a:r>
            <a:endParaRPr lang="en-US" sz="10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9223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got 99 problems…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we keep replicas in sync?</a:t>
            </a:r>
          </a:p>
          <a:p>
            <a:r>
              <a:rPr lang="en-US" dirty="0" smtClean="0"/>
              <a:t>How do we synchronize transactions across multiple partitions?</a:t>
            </a:r>
          </a:p>
          <a:p>
            <a:r>
              <a:rPr lang="en-US" dirty="0" smtClean="0"/>
              <a:t>What happens to the cache when the underlying data changes?</a:t>
            </a:r>
          </a:p>
        </p:txBody>
      </p:sp>
    </p:spTree>
    <p:extLst>
      <p:ext uri="{BB962C8B-B14F-4D97-AF65-F5344CB8AC3E}">
        <p14:creationId xmlns:p14="http://schemas.microsoft.com/office/powerpoint/2010/main" val="17202265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tablets make up the table</a:t>
            </a:r>
          </a:p>
          <a:p>
            <a:r>
              <a:rPr lang="en-US" dirty="0" err="1" smtClean="0"/>
              <a:t>SSTables</a:t>
            </a:r>
            <a:r>
              <a:rPr lang="en-US" dirty="0" smtClean="0"/>
              <a:t> can be shared</a:t>
            </a:r>
          </a:p>
          <a:p>
            <a:endParaRPr lang="en-US" dirty="0"/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1981200" y="4306887"/>
            <a:ext cx="990600" cy="1143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1981200" y="4611687"/>
            <a:ext cx="1060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SSTable</a:t>
            </a:r>
          </a:p>
        </p:txBody>
      </p:sp>
      <p:sp>
        <p:nvSpPr>
          <p:cNvPr id="27" name="Rectangle 6"/>
          <p:cNvSpPr>
            <a:spLocks noChangeArrowheads="1"/>
          </p:cNvSpPr>
          <p:nvPr/>
        </p:nvSpPr>
        <p:spPr bwMode="auto">
          <a:xfrm>
            <a:off x="3048000" y="4306887"/>
            <a:ext cx="990600" cy="1143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Text Box 7"/>
          <p:cNvSpPr txBox="1">
            <a:spLocks noChangeArrowheads="1"/>
          </p:cNvSpPr>
          <p:nvPr/>
        </p:nvSpPr>
        <p:spPr bwMode="auto">
          <a:xfrm>
            <a:off x="3048000" y="4611687"/>
            <a:ext cx="1060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SSTable</a:t>
            </a:r>
          </a:p>
        </p:txBody>
      </p:sp>
      <p:sp>
        <p:nvSpPr>
          <p:cNvPr id="29" name="Rectangle 8"/>
          <p:cNvSpPr>
            <a:spLocks noChangeArrowheads="1"/>
          </p:cNvSpPr>
          <p:nvPr/>
        </p:nvSpPr>
        <p:spPr bwMode="auto">
          <a:xfrm>
            <a:off x="4419600" y="4306887"/>
            <a:ext cx="990600" cy="1143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Text Box 9"/>
          <p:cNvSpPr txBox="1">
            <a:spLocks noChangeArrowheads="1"/>
          </p:cNvSpPr>
          <p:nvPr/>
        </p:nvSpPr>
        <p:spPr bwMode="auto">
          <a:xfrm>
            <a:off x="4419600" y="4611687"/>
            <a:ext cx="1060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SSTable</a:t>
            </a:r>
          </a:p>
        </p:txBody>
      </p:sp>
      <p:sp>
        <p:nvSpPr>
          <p:cNvPr id="31" name="Rectangle 10"/>
          <p:cNvSpPr>
            <a:spLocks noChangeArrowheads="1"/>
          </p:cNvSpPr>
          <p:nvPr/>
        </p:nvSpPr>
        <p:spPr bwMode="auto">
          <a:xfrm>
            <a:off x="5486400" y="4306887"/>
            <a:ext cx="990600" cy="1143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Text Box 11"/>
          <p:cNvSpPr txBox="1">
            <a:spLocks noChangeArrowheads="1"/>
          </p:cNvSpPr>
          <p:nvPr/>
        </p:nvSpPr>
        <p:spPr bwMode="auto">
          <a:xfrm>
            <a:off x="5486400" y="4611687"/>
            <a:ext cx="1060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SSTable</a:t>
            </a:r>
          </a:p>
        </p:txBody>
      </p:sp>
      <p:sp>
        <p:nvSpPr>
          <p:cNvPr id="33" name="Rectangle 12"/>
          <p:cNvSpPr>
            <a:spLocks noChangeArrowheads="1"/>
          </p:cNvSpPr>
          <p:nvPr/>
        </p:nvSpPr>
        <p:spPr bwMode="auto">
          <a:xfrm>
            <a:off x="1828800" y="3011487"/>
            <a:ext cx="2514600" cy="685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4" name="Text Box 13"/>
          <p:cNvSpPr txBox="1">
            <a:spLocks noChangeArrowheads="1"/>
          </p:cNvSpPr>
          <p:nvPr/>
        </p:nvSpPr>
        <p:spPr bwMode="auto">
          <a:xfrm>
            <a:off x="1889125" y="2971800"/>
            <a:ext cx="819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Tablet</a:t>
            </a:r>
          </a:p>
        </p:txBody>
      </p:sp>
      <p:sp>
        <p:nvSpPr>
          <p:cNvPr id="35" name="Text Box 14"/>
          <p:cNvSpPr txBox="1">
            <a:spLocks noChangeArrowheads="1"/>
          </p:cNvSpPr>
          <p:nvPr/>
        </p:nvSpPr>
        <p:spPr bwMode="auto">
          <a:xfrm>
            <a:off x="1812925" y="3352800"/>
            <a:ext cx="1073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aardvark</a:t>
            </a:r>
          </a:p>
        </p:txBody>
      </p: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3657600" y="3316287"/>
            <a:ext cx="742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apple</a:t>
            </a:r>
          </a:p>
        </p:txBody>
      </p:sp>
      <p:sp>
        <p:nvSpPr>
          <p:cNvPr id="37" name="Rectangle 16"/>
          <p:cNvSpPr>
            <a:spLocks noChangeArrowheads="1"/>
          </p:cNvSpPr>
          <p:nvPr/>
        </p:nvSpPr>
        <p:spPr bwMode="auto">
          <a:xfrm>
            <a:off x="4724400" y="3011487"/>
            <a:ext cx="2514600" cy="685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8" name="Text Box 17"/>
          <p:cNvSpPr txBox="1">
            <a:spLocks noChangeArrowheads="1"/>
          </p:cNvSpPr>
          <p:nvPr/>
        </p:nvSpPr>
        <p:spPr bwMode="auto">
          <a:xfrm>
            <a:off x="4784725" y="2971800"/>
            <a:ext cx="819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Tablet</a:t>
            </a:r>
          </a:p>
        </p:txBody>
      </p:sp>
      <p:sp>
        <p:nvSpPr>
          <p:cNvPr id="39" name="Text Box 18"/>
          <p:cNvSpPr txBox="1">
            <a:spLocks noChangeArrowheads="1"/>
          </p:cNvSpPr>
          <p:nvPr/>
        </p:nvSpPr>
        <p:spPr bwMode="auto">
          <a:xfrm>
            <a:off x="4708525" y="3352800"/>
            <a:ext cx="1504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apple_two_E</a:t>
            </a:r>
          </a:p>
        </p:txBody>
      </p:sp>
      <p:sp>
        <p:nvSpPr>
          <p:cNvPr id="40" name="Text Box 19"/>
          <p:cNvSpPr txBox="1">
            <a:spLocks noChangeArrowheads="1"/>
          </p:cNvSpPr>
          <p:nvPr/>
        </p:nvSpPr>
        <p:spPr bwMode="auto">
          <a:xfrm>
            <a:off x="6553200" y="3316287"/>
            <a:ext cx="628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boat</a:t>
            </a:r>
          </a:p>
        </p:txBody>
      </p:sp>
      <p:sp>
        <p:nvSpPr>
          <p:cNvPr id="41" name="Line 20"/>
          <p:cNvSpPr>
            <a:spLocks noChangeShapeType="1"/>
          </p:cNvSpPr>
          <p:nvPr/>
        </p:nvSpPr>
        <p:spPr bwMode="auto">
          <a:xfrm flipH="1">
            <a:off x="2286000" y="3697287"/>
            <a:ext cx="762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2" name="Line 21"/>
          <p:cNvSpPr>
            <a:spLocks noChangeShapeType="1"/>
          </p:cNvSpPr>
          <p:nvPr/>
        </p:nvSpPr>
        <p:spPr bwMode="auto">
          <a:xfrm>
            <a:off x="3124200" y="3697287"/>
            <a:ext cx="304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3" name="Line 22"/>
          <p:cNvSpPr>
            <a:spLocks noChangeShapeType="1"/>
          </p:cNvSpPr>
          <p:nvPr/>
        </p:nvSpPr>
        <p:spPr bwMode="auto">
          <a:xfrm>
            <a:off x="3581400" y="3697287"/>
            <a:ext cx="11430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4" name="Line 23"/>
          <p:cNvSpPr>
            <a:spLocks noChangeShapeType="1"/>
          </p:cNvSpPr>
          <p:nvPr/>
        </p:nvSpPr>
        <p:spPr bwMode="auto">
          <a:xfrm flipH="1">
            <a:off x="5029200" y="3697287"/>
            <a:ext cx="5334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5" name="Line 24"/>
          <p:cNvSpPr>
            <a:spLocks noChangeShapeType="1"/>
          </p:cNvSpPr>
          <p:nvPr/>
        </p:nvSpPr>
        <p:spPr bwMode="auto">
          <a:xfrm flipH="1">
            <a:off x="6019800" y="3697287"/>
            <a:ext cx="3810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0" y="6611938"/>
            <a:ext cx="3276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2"/>
                </a:solidFill>
              </a:rPr>
              <a:t>Source: Graphic from slides by Erik Paulson</a:t>
            </a:r>
            <a:endParaRPr lang="en-US" sz="10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9599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Client library</a:t>
            </a:r>
          </a:p>
          <a:p>
            <a:r>
              <a:rPr lang="en-US" dirty="0" smtClean="0"/>
              <a:t>Single master server</a:t>
            </a:r>
          </a:p>
          <a:p>
            <a:r>
              <a:rPr lang="en-US" dirty="0" smtClean="0"/>
              <a:t>Tablet servers</a:t>
            </a:r>
          </a:p>
        </p:txBody>
      </p:sp>
    </p:spTree>
    <p:extLst>
      <p:ext uri="{BB962C8B-B14F-4D97-AF65-F5344CB8AC3E}">
        <p14:creationId xmlns:p14="http://schemas.microsoft.com/office/powerpoint/2010/main" val="25839380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Bigtable</a:t>
            </a:r>
            <a:r>
              <a:rPr lang="en-US" dirty="0" smtClean="0"/>
              <a:t>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Assigns tablets to tablet servers</a:t>
            </a:r>
          </a:p>
          <a:p>
            <a:r>
              <a:rPr lang="en-US" dirty="0" smtClean="0"/>
              <a:t>Detects addition and expiration of tablet servers</a:t>
            </a:r>
          </a:p>
          <a:p>
            <a:r>
              <a:rPr lang="en-US" dirty="0" smtClean="0"/>
              <a:t>Balances tablet server load</a:t>
            </a:r>
          </a:p>
          <a:p>
            <a:r>
              <a:rPr lang="en-US" dirty="0" smtClean="0"/>
              <a:t>Handles garbage collection</a:t>
            </a:r>
          </a:p>
          <a:p>
            <a:r>
              <a:rPr lang="en-US" dirty="0" smtClean="0"/>
              <a:t>Handles schema 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2667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Bigtable</a:t>
            </a:r>
            <a:r>
              <a:rPr lang="en-US" dirty="0" smtClean="0"/>
              <a:t> Tablet Servers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tablet server manages a set of tablets</a:t>
            </a:r>
          </a:p>
          <a:p>
            <a:pPr lvl="1"/>
            <a:r>
              <a:rPr lang="en-US" dirty="0" smtClean="0"/>
              <a:t>Typically between ten to a thousand tablets</a:t>
            </a:r>
          </a:p>
          <a:p>
            <a:pPr lvl="1"/>
            <a:r>
              <a:rPr lang="en-US" dirty="0" smtClean="0"/>
              <a:t>Each 100-200 MB by default</a:t>
            </a:r>
          </a:p>
          <a:p>
            <a:r>
              <a:rPr lang="en-US" dirty="0" smtClean="0"/>
              <a:t>Handles read and write requests to the tablets</a:t>
            </a:r>
          </a:p>
          <a:p>
            <a:r>
              <a:rPr lang="en-US" dirty="0" smtClean="0"/>
              <a:t>Splits tablets that have grown too large</a:t>
            </a:r>
          </a:p>
        </p:txBody>
      </p:sp>
    </p:spTree>
    <p:extLst>
      <p:ext uri="{BB962C8B-B14F-4D97-AF65-F5344CB8AC3E}">
        <p14:creationId xmlns:p14="http://schemas.microsoft.com/office/powerpoint/2010/main" val="24213253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Tablet Location</a:t>
            </a:r>
            <a:endParaRPr lang="en-US" dirty="0"/>
          </a:p>
        </p:txBody>
      </p:sp>
      <p:pic>
        <p:nvPicPr>
          <p:cNvPr id="4" name="Picture 3" descr="Bigtable_TabletLoc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" y="1219200"/>
            <a:ext cx="7948613" cy="43972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33600" y="6096000"/>
            <a:ext cx="4822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</a:rPr>
              <a:t>Upon discovery, clients cache tablet locations</a:t>
            </a:r>
            <a:endParaRPr lang="en-US" sz="1800" b="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3276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2"/>
                </a:solidFill>
              </a:rPr>
              <a:t>Image Source: Chang et al., OSDI 2006</a:t>
            </a:r>
            <a:endParaRPr lang="en-US" sz="10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4044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Tablet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Master keeps track of:</a:t>
            </a:r>
          </a:p>
          <a:p>
            <a:pPr lvl="1"/>
            <a:r>
              <a:rPr lang="en-US" dirty="0" smtClean="0"/>
              <a:t>Set of live tablet servers</a:t>
            </a:r>
          </a:p>
          <a:p>
            <a:pPr lvl="1"/>
            <a:r>
              <a:rPr lang="en-US" dirty="0" smtClean="0"/>
              <a:t>Assignment of tablets to tablet servers</a:t>
            </a:r>
          </a:p>
          <a:p>
            <a:pPr lvl="1"/>
            <a:r>
              <a:rPr lang="en-US" dirty="0" smtClean="0"/>
              <a:t>Unassigned tablets</a:t>
            </a:r>
          </a:p>
          <a:p>
            <a:r>
              <a:rPr lang="en-US" dirty="0" smtClean="0"/>
              <a:t>Each tablet is assigned to one tablet server at a time</a:t>
            </a:r>
          </a:p>
          <a:p>
            <a:pPr lvl="1"/>
            <a:r>
              <a:rPr lang="en-US" dirty="0" smtClean="0"/>
              <a:t>Tablet server maintains an exclusive lock on a file in Chubby</a:t>
            </a:r>
          </a:p>
          <a:p>
            <a:pPr lvl="1"/>
            <a:r>
              <a:rPr lang="en-US" dirty="0" smtClean="0"/>
              <a:t>Master monitors tablet servers and handles assignment</a:t>
            </a:r>
          </a:p>
          <a:p>
            <a:r>
              <a:rPr lang="en-US" dirty="0" smtClean="0"/>
              <a:t>Changes to tablet structure</a:t>
            </a:r>
          </a:p>
          <a:p>
            <a:pPr lvl="1"/>
            <a:r>
              <a:rPr lang="en-US" dirty="0" smtClean="0"/>
              <a:t>Table creation/deletion (master initiated)</a:t>
            </a:r>
          </a:p>
          <a:p>
            <a:pPr lvl="1"/>
            <a:r>
              <a:rPr lang="en-US" dirty="0" smtClean="0"/>
              <a:t>Tablet merging (master initiated)</a:t>
            </a:r>
          </a:p>
          <a:p>
            <a:pPr lvl="1"/>
            <a:r>
              <a:rPr lang="en-US" dirty="0" smtClean="0"/>
              <a:t>Tablet splitting (tablet server initiated)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2920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Tablet Serving</a:t>
            </a:r>
            <a:endParaRPr lang="en-US" dirty="0"/>
          </a:p>
        </p:txBody>
      </p:sp>
      <p:pic>
        <p:nvPicPr>
          <p:cNvPr id="4" name="Picture 3" descr="Bigtable_TabletServ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1062" y="1371600"/>
            <a:ext cx="7043738" cy="4143375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3276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2"/>
                </a:solidFill>
              </a:rPr>
              <a:t>Image Source: Chang et al., OSDI 2006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54619" y="5791200"/>
            <a:ext cx="4134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Gill Sans"/>
                <a:cs typeface="Gill Sans"/>
              </a:rPr>
              <a:t>“Log Structured Merge Trees”</a:t>
            </a:r>
            <a:endParaRPr lang="en-US" sz="2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756717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Minor compaction</a:t>
            </a:r>
          </a:p>
          <a:p>
            <a:pPr lvl="1"/>
            <a:r>
              <a:rPr lang="en-US" dirty="0" smtClean="0"/>
              <a:t>Converts the </a:t>
            </a:r>
            <a:r>
              <a:rPr lang="en-US" dirty="0" err="1" smtClean="0"/>
              <a:t>memtable</a:t>
            </a:r>
            <a:r>
              <a:rPr lang="en-US" dirty="0" smtClean="0"/>
              <a:t> into an </a:t>
            </a:r>
            <a:r>
              <a:rPr lang="en-US" dirty="0" err="1" smtClean="0"/>
              <a:t>SSTable</a:t>
            </a:r>
            <a:endParaRPr lang="en-US" dirty="0" smtClean="0"/>
          </a:p>
          <a:p>
            <a:pPr lvl="1"/>
            <a:r>
              <a:rPr lang="en-US" dirty="0" smtClean="0"/>
              <a:t>Reduces memory usage and log traffic on restart</a:t>
            </a:r>
          </a:p>
          <a:p>
            <a:r>
              <a:rPr lang="en-US" dirty="0" smtClean="0"/>
              <a:t>Merging compaction</a:t>
            </a:r>
          </a:p>
          <a:p>
            <a:pPr lvl="1"/>
            <a:r>
              <a:rPr lang="en-US" dirty="0" smtClean="0"/>
              <a:t>Reads the contents of a few </a:t>
            </a:r>
            <a:r>
              <a:rPr lang="en-US" dirty="0" err="1" smtClean="0"/>
              <a:t>SSTables</a:t>
            </a:r>
            <a:r>
              <a:rPr lang="en-US" dirty="0" smtClean="0"/>
              <a:t> and the </a:t>
            </a:r>
            <a:r>
              <a:rPr lang="en-US" dirty="0" err="1" smtClean="0"/>
              <a:t>memtable</a:t>
            </a:r>
            <a:r>
              <a:rPr lang="en-US" dirty="0" smtClean="0"/>
              <a:t>, and writes out a new </a:t>
            </a:r>
            <a:r>
              <a:rPr lang="en-US" dirty="0" err="1" smtClean="0"/>
              <a:t>SSTable</a:t>
            </a:r>
            <a:endParaRPr lang="en-US" dirty="0" smtClean="0"/>
          </a:p>
          <a:p>
            <a:pPr lvl="1"/>
            <a:r>
              <a:rPr lang="en-US" dirty="0" smtClean="0"/>
              <a:t>Reduces number of </a:t>
            </a:r>
            <a:r>
              <a:rPr lang="en-US" dirty="0" err="1" smtClean="0"/>
              <a:t>SSTables</a:t>
            </a:r>
            <a:endParaRPr lang="en-US" dirty="0" smtClean="0"/>
          </a:p>
          <a:p>
            <a:r>
              <a:rPr lang="en-US" dirty="0" smtClean="0"/>
              <a:t>Major compaction</a:t>
            </a:r>
          </a:p>
          <a:p>
            <a:pPr lvl="1"/>
            <a:r>
              <a:rPr lang="en-US" dirty="0" smtClean="0"/>
              <a:t>Merging compaction that results in only one </a:t>
            </a:r>
            <a:r>
              <a:rPr lang="en-US" dirty="0" err="1" smtClean="0"/>
              <a:t>SSTable</a:t>
            </a:r>
            <a:endParaRPr lang="en-US" dirty="0" smtClean="0"/>
          </a:p>
          <a:p>
            <a:pPr lvl="1"/>
            <a:r>
              <a:rPr lang="en-US" dirty="0" smtClean="0"/>
              <a:t>No deletion records, only live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8280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Bigtable</a:t>
            </a:r>
            <a:r>
              <a:rPr lang="en-US" dirty="0" smtClean="0"/>
              <a:t>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source and data sink for MapReduce</a:t>
            </a:r>
          </a:p>
          <a:p>
            <a:r>
              <a:rPr lang="en-US" dirty="0" smtClean="0"/>
              <a:t>Google’s web crawl</a:t>
            </a:r>
          </a:p>
          <a:p>
            <a:r>
              <a:rPr lang="en-US" dirty="0" smtClean="0"/>
              <a:t>Google Earth</a:t>
            </a:r>
          </a:p>
          <a:p>
            <a:r>
              <a:rPr lang="en-US" dirty="0" smtClean="0"/>
              <a:t>Google Analytics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0752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HBase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5715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2"/>
                </a:solidFill>
              </a:rPr>
              <a:t>Image Source: http://www.larsgeorge.com/2009/10/hbase-architecture-101-storage.html</a:t>
            </a:r>
            <a:endParaRPr lang="en-US" sz="1000" b="0" dirty="0">
              <a:solidFill>
                <a:schemeClr val="bg2"/>
              </a:solidFill>
            </a:endParaRPr>
          </a:p>
        </p:txBody>
      </p:sp>
      <p:pic>
        <p:nvPicPr>
          <p:cNvPr id="5" name="Picture 4" descr="hbase-fil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1524000"/>
            <a:ext cx="8534400" cy="431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170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t_Sign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3272" y="0"/>
            <a:ext cx="11664072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1981200"/>
            <a:ext cx="36188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latin typeface="Gill Sans"/>
                <a:cs typeface="Gill Sans"/>
              </a:rPr>
              <a:t>Relational Databases</a:t>
            </a:r>
            <a:endParaRPr lang="en-US" sz="3200" b="0" dirty="0"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36985" y="5638800"/>
            <a:ext cx="304001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latin typeface="Gill Sans"/>
                <a:cs typeface="Gill Sans"/>
              </a:rPr>
              <a:t>… to the rescue!</a:t>
            </a:r>
            <a:endParaRPr lang="en-US" sz="3200" b="0" dirty="0">
              <a:latin typeface="Gill Sans"/>
              <a:cs typeface="Gill Sans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</a:t>
            </a:r>
            <a:r>
              <a:rPr lang="en-US" sz="1000" b="0" dirty="0" err="1" smtClean="0"/>
              <a:t>images.wikia.com</a:t>
            </a:r>
            <a:r>
              <a:rPr lang="en-US" sz="1000" b="0" dirty="0"/>
              <a:t>/batman/images/b/b1/</a:t>
            </a:r>
            <a:r>
              <a:rPr lang="en-US" sz="1000" b="0" dirty="0" err="1"/>
              <a:t>Bat_Signal.jpg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3200192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it simple!</a:t>
            </a:r>
          </a:p>
          <a:p>
            <a:r>
              <a:rPr lang="en-US" dirty="0" smtClean="0"/>
              <a:t>Keep it flexible!</a:t>
            </a:r>
          </a:p>
          <a:p>
            <a:r>
              <a:rPr lang="en-US" dirty="0" smtClean="0"/>
              <a:t>Push functionality onto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95800" y="5562600"/>
            <a:ext cx="4161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… and it’s still hard to get right!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47177" y="5867400"/>
            <a:ext cx="5339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Example: splitting and compaction storms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979026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full_64678129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6707" y="1"/>
            <a:ext cx="1033070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</a:t>
            </a:r>
            <a:r>
              <a:rPr lang="en-US" dirty="0" smtClean="0"/>
              <a:t>consistency…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0357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Consistency Scenarios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People you don’t want seeing your pictures:</a:t>
            </a:r>
          </a:p>
          <a:p>
            <a:pPr lvl="1"/>
            <a:r>
              <a:rPr lang="en-US" dirty="0" smtClean="0"/>
              <a:t>Alice removes mom from list of people who can view photos</a:t>
            </a:r>
          </a:p>
          <a:p>
            <a:pPr lvl="1"/>
            <a:r>
              <a:rPr lang="en-US" dirty="0" smtClean="0"/>
              <a:t>Alice posts embarrassing pictures from Spring Break</a:t>
            </a:r>
          </a:p>
          <a:p>
            <a:pPr lvl="1"/>
            <a:r>
              <a:rPr lang="en-US" dirty="0" smtClean="0"/>
              <a:t>Can mom see Alice’s photo?</a:t>
            </a:r>
          </a:p>
          <a:p>
            <a:r>
              <a:rPr lang="en-US" dirty="0" smtClean="0"/>
              <a:t>Why am I still getting messages?</a:t>
            </a:r>
          </a:p>
          <a:p>
            <a:pPr lvl="1"/>
            <a:r>
              <a:rPr lang="en-US" dirty="0" smtClean="0"/>
              <a:t>Bob unsubscribes from mailing list</a:t>
            </a:r>
          </a:p>
          <a:p>
            <a:pPr lvl="1"/>
            <a:r>
              <a:rPr lang="en-US" dirty="0" smtClean="0"/>
              <a:t>Message sent to mailing list right after</a:t>
            </a:r>
          </a:p>
          <a:p>
            <a:pPr lvl="1"/>
            <a:r>
              <a:rPr lang="en-US" dirty="0" smtClean="0"/>
              <a:t>Does Bob receive the message?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0397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Core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Partitioning (</a:t>
            </a:r>
            <a:r>
              <a:rPr lang="en-US" dirty="0" err="1" smtClean="0"/>
              <a:t>sharding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For scalability</a:t>
            </a:r>
          </a:p>
          <a:p>
            <a:pPr lvl="1"/>
            <a:r>
              <a:rPr lang="en-US" dirty="0" smtClean="0"/>
              <a:t>For latency</a:t>
            </a:r>
          </a:p>
          <a:p>
            <a:r>
              <a:rPr lang="en-US" dirty="0" smtClean="0"/>
              <a:t>Replication</a:t>
            </a:r>
          </a:p>
          <a:p>
            <a:pPr lvl="1"/>
            <a:r>
              <a:rPr lang="en-US" dirty="0" smtClean="0"/>
              <a:t>For robustness (availability)</a:t>
            </a:r>
          </a:p>
          <a:p>
            <a:pPr lvl="1"/>
            <a:r>
              <a:rPr lang="en-US" dirty="0" smtClean="0"/>
              <a:t>For throughput</a:t>
            </a:r>
          </a:p>
          <a:p>
            <a:r>
              <a:rPr lang="en-US" dirty="0" smtClean="0"/>
              <a:t>Caching</a:t>
            </a:r>
          </a:p>
          <a:p>
            <a:pPr lvl="1"/>
            <a:r>
              <a:rPr lang="en-US" dirty="0" smtClean="0"/>
              <a:t>For latency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24508" y="2743200"/>
            <a:ext cx="2947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Let’s just focus on this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81000" y="2362200"/>
            <a:ext cx="7543800" cy="12954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3916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89263" y="2387024"/>
            <a:ext cx="221086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Consistency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 “Theorem”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89263" y="2996624"/>
            <a:ext cx="195438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Availability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33800" y="457200"/>
            <a:ext cx="1703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(Brewer, 2000)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89263" y="3606224"/>
            <a:ext cx="33073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Partition tolerance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85063" y="4368224"/>
            <a:ext cx="214453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… pick two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165595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 Tradeoffs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 = consistency + availability</a:t>
            </a:r>
          </a:p>
          <a:p>
            <a:pPr lvl="1"/>
            <a:r>
              <a:rPr lang="en-US" dirty="0" smtClean="0"/>
              <a:t>E.g., parallel databases that use 2PC</a:t>
            </a:r>
          </a:p>
          <a:p>
            <a:r>
              <a:rPr lang="en-US" dirty="0" smtClean="0"/>
              <a:t>AP = availability + tolerance to partitions</a:t>
            </a:r>
          </a:p>
          <a:p>
            <a:pPr lvl="1"/>
            <a:r>
              <a:rPr lang="en-US" dirty="0" smtClean="0"/>
              <a:t>E.g., DNS, web caching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7789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this helpful?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 not really even a “theorem” because vague definitions</a:t>
            </a:r>
          </a:p>
          <a:p>
            <a:pPr lvl="1"/>
            <a:r>
              <a:rPr lang="en-US" dirty="0" smtClean="0"/>
              <a:t>More precise formulation came a few years later</a:t>
            </a:r>
            <a:endParaRPr lang="en-US" dirty="0"/>
          </a:p>
        </p:txBody>
      </p:sp>
      <p:pic>
        <p:nvPicPr>
          <p:cNvPr id="5" name="Picture 4" descr="abad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19400"/>
            <a:ext cx="2540000" cy="3771900"/>
          </a:xfrm>
          <a:prstGeom prst="rect">
            <a:avLst/>
          </a:prstGeom>
        </p:spPr>
      </p:pic>
      <p:sp>
        <p:nvSpPr>
          <p:cNvPr id="6" name="Oval Callout 5"/>
          <p:cNvSpPr/>
          <p:nvPr/>
        </p:nvSpPr>
        <p:spPr bwMode="auto">
          <a:xfrm>
            <a:off x="3886200" y="2590800"/>
            <a:ext cx="2743200" cy="1524000"/>
          </a:xfrm>
          <a:prstGeom prst="wedgeEllipseCallout">
            <a:avLst>
              <a:gd name="adj1" fmla="val 50678"/>
              <a:gd name="adj2" fmla="val 61422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Wait a sec, that doesn’t sound right!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Abadi</a:t>
            </a:r>
            <a:r>
              <a:rPr lang="en-US" sz="1000" b="0" dirty="0">
                <a:solidFill>
                  <a:schemeClr val="bg1"/>
                </a:solidFill>
              </a:rPr>
              <a:t> (2012) Consistency Tradeoffs in Modern Distributed Database System Design. IEEE Computer, 45(2):37-42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1494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Abadi</a:t>
            </a:r>
            <a:r>
              <a:rPr lang="en-US" dirty="0" smtClean="0"/>
              <a:t> Says…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CP makes no sense!</a:t>
            </a:r>
          </a:p>
          <a:p>
            <a:r>
              <a:rPr lang="en-US" dirty="0" smtClean="0"/>
              <a:t>CAP says, in the presence of P, choose A or C</a:t>
            </a:r>
          </a:p>
          <a:p>
            <a:pPr lvl="1"/>
            <a:r>
              <a:rPr lang="en-US" dirty="0" smtClean="0"/>
              <a:t>But you’d want to make this tradeoff even when there is no P</a:t>
            </a:r>
          </a:p>
          <a:p>
            <a:r>
              <a:rPr lang="en-US" dirty="0" smtClean="0"/>
              <a:t>Fundamental tradeoff is between consistency and latency</a:t>
            </a:r>
          </a:p>
          <a:p>
            <a:pPr lvl="1"/>
            <a:r>
              <a:rPr lang="en-US" dirty="0" smtClean="0"/>
              <a:t>Not available = (very) long latency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236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Replication possibilities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Update sent to all replicas at the same time</a:t>
            </a:r>
          </a:p>
          <a:p>
            <a:pPr lvl="1"/>
            <a:r>
              <a:rPr lang="en-US" dirty="0" smtClean="0"/>
              <a:t>To guarantee consistency you need something like </a:t>
            </a:r>
            <a:r>
              <a:rPr lang="en-US" dirty="0" err="1" smtClean="0"/>
              <a:t>Paxos</a:t>
            </a:r>
            <a:endParaRPr lang="en-US" dirty="0"/>
          </a:p>
          <a:p>
            <a:r>
              <a:rPr lang="en-US" dirty="0" smtClean="0"/>
              <a:t>Update sent to a master</a:t>
            </a:r>
          </a:p>
          <a:p>
            <a:pPr lvl="1"/>
            <a:r>
              <a:rPr lang="en-US" dirty="0" smtClean="0"/>
              <a:t>Replication is synchronous</a:t>
            </a:r>
          </a:p>
          <a:p>
            <a:pPr lvl="1"/>
            <a:r>
              <a:rPr lang="en-US" dirty="0" smtClean="0"/>
              <a:t>Replication is asynchronous</a:t>
            </a:r>
          </a:p>
          <a:p>
            <a:pPr lvl="1"/>
            <a:r>
              <a:rPr lang="en-US" dirty="0" smtClean="0"/>
              <a:t>Combination of both</a:t>
            </a:r>
          </a:p>
          <a:p>
            <a:r>
              <a:rPr lang="en-US" dirty="0" smtClean="0"/>
              <a:t>Update sent to an arbitrary replica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95400" y="5562600"/>
            <a:ext cx="660649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All these 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possibilities involve tradeoffs!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46331" y="6044624"/>
            <a:ext cx="39046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“eventual consistency”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041682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over, 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PACELC (“pass-elk”)</a:t>
            </a:r>
          </a:p>
          <a:p>
            <a:r>
              <a:rPr lang="en-US" dirty="0" smtClean="0"/>
              <a:t>PAC</a:t>
            </a:r>
          </a:p>
          <a:p>
            <a:pPr lvl="1"/>
            <a:r>
              <a:rPr lang="en-US" dirty="0" smtClean="0"/>
              <a:t>If there’s a partition, do we choose A or C?</a:t>
            </a:r>
          </a:p>
          <a:p>
            <a:r>
              <a:rPr lang="en-US" dirty="0" smtClean="0"/>
              <a:t>ELC</a:t>
            </a:r>
          </a:p>
          <a:p>
            <a:pPr lvl="1"/>
            <a:r>
              <a:rPr lang="en-US" dirty="0" smtClean="0"/>
              <a:t>Otherwise, do we choose latency or consistency?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5586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</a:t>
            </a:r>
            <a:r>
              <a:rPr lang="en-US" dirty="0" err="1" smtClean="0"/>
              <a:t>RDBMSes</a:t>
            </a:r>
            <a:r>
              <a:rPr lang="en-US" dirty="0" smtClean="0"/>
              <a:t> provide?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Relational model with schemas</a:t>
            </a:r>
          </a:p>
          <a:p>
            <a:r>
              <a:rPr lang="en-US" dirty="0" smtClean="0"/>
              <a:t>Powerful, flexible query language</a:t>
            </a:r>
          </a:p>
          <a:p>
            <a:r>
              <a:rPr lang="en-US" dirty="0" smtClean="0"/>
              <a:t>Transactional semantics: ACID</a:t>
            </a:r>
          </a:p>
          <a:p>
            <a:r>
              <a:rPr lang="en-US" dirty="0" smtClean="0"/>
              <a:t>Rich ecosystem, lots of tool support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5665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d-free-foo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52600"/>
            <a:ext cx="7620000" cy="330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5715000"/>
            <a:ext cx="712787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Morale of the story: there’s no free lunch!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www.phdcomics.com</a:t>
            </a:r>
            <a:r>
              <a:rPr lang="en-US" sz="1000" b="0" dirty="0">
                <a:solidFill>
                  <a:schemeClr val="bg1"/>
                </a:solidFill>
              </a:rPr>
              <a:t>/comics/</a:t>
            </a:r>
            <a:r>
              <a:rPr lang="en-US" sz="1000" b="0" dirty="0" err="1">
                <a:solidFill>
                  <a:schemeClr val="bg1"/>
                </a:solidFill>
              </a:rPr>
              <a:t>archive.php?comicid</a:t>
            </a:r>
            <a:r>
              <a:rPr lang="en-US" sz="1000" b="0" dirty="0">
                <a:solidFill>
                  <a:schemeClr val="bg1"/>
                </a:solidFill>
              </a:rPr>
              <a:t>=1475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157991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Core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Partitioning (</a:t>
            </a:r>
            <a:r>
              <a:rPr lang="en-US" dirty="0" err="1" smtClean="0"/>
              <a:t>sharding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For scalability</a:t>
            </a:r>
          </a:p>
          <a:p>
            <a:pPr lvl="1"/>
            <a:r>
              <a:rPr lang="en-US" dirty="0" smtClean="0"/>
              <a:t>For latency</a:t>
            </a:r>
          </a:p>
          <a:p>
            <a:r>
              <a:rPr lang="en-US" dirty="0" smtClean="0"/>
              <a:t>Replication</a:t>
            </a:r>
          </a:p>
          <a:p>
            <a:pPr lvl="1"/>
            <a:r>
              <a:rPr lang="en-US" dirty="0" smtClean="0"/>
              <a:t>For robustness (availability)</a:t>
            </a:r>
          </a:p>
          <a:p>
            <a:pPr lvl="1"/>
            <a:r>
              <a:rPr lang="en-US" dirty="0" smtClean="0"/>
              <a:t>For throughput</a:t>
            </a:r>
          </a:p>
          <a:p>
            <a:r>
              <a:rPr lang="en-US" dirty="0" smtClean="0"/>
              <a:t>Caching</a:t>
            </a:r>
          </a:p>
          <a:p>
            <a:pPr lvl="1"/>
            <a:r>
              <a:rPr lang="en-US" dirty="0" smtClean="0"/>
              <a:t>For latency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0" y="1447800"/>
            <a:ext cx="2428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Quick look at this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81000" y="1066800"/>
            <a:ext cx="7543800" cy="12954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9228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“Unit of Consistency”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record:</a:t>
            </a:r>
          </a:p>
          <a:p>
            <a:pPr lvl="1"/>
            <a:r>
              <a:rPr lang="en-US" dirty="0" smtClean="0"/>
              <a:t>Relatively straightforward</a:t>
            </a:r>
          </a:p>
          <a:p>
            <a:pPr lvl="1"/>
            <a:r>
              <a:rPr lang="en-US" dirty="0" smtClean="0"/>
              <a:t>Complex application logic to handle multi-record transactions</a:t>
            </a:r>
          </a:p>
          <a:p>
            <a:r>
              <a:rPr lang="en-US" dirty="0" smtClean="0"/>
              <a:t>Arbitrary transactions:</a:t>
            </a:r>
          </a:p>
          <a:p>
            <a:pPr lvl="1"/>
            <a:r>
              <a:rPr lang="en-US" dirty="0" smtClean="0"/>
              <a:t>Requires 2PC/</a:t>
            </a:r>
            <a:r>
              <a:rPr lang="en-US" dirty="0" err="1" smtClean="0"/>
              <a:t>Paxos</a:t>
            </a:r>
            <a:endParaRPr lang="en-US" dirty="0" smtClean="0"/>
          </a:p>
          <a:p>
            <a:r>
              <a:rPr lang="en-US" dirty="0" smtClean="0"/>
              <a:t>Middle ground: entity groups</a:t>
            </a:r>
          </a:p>
          <a:p>
            <a:pPr lvl="1"/>
            <a:r>
              <a:rPr lang="en-US" dirty="0" smtClean="0"/>
              <a:t>Groups of entities that share affinity</a:t>
            </a:r>
          </a:p>
          <a:p>
            <a:pPr lvl="1"/>
            <a:r>
              <a:rPr lang="en-US" dirty="0" smtClean="0"/>
              <a:t>Co-locate entity groups</a:t>
            </a:r>
          </a:p>
          <a:p>
            <a:pPr lvl="1"/>
            <a:r>
              <a:rPr lang="en-US" dirty="0" smtClean="0"/>
              <a:t>Provide transaction support within entity groups</a:t>
            </a:r>
          </a:p>
          <a:p>
            <a:pPr lvl="1"/>
            <a:r>
              <a:rPr lang="en-US" dirty="0" smtClean="0"/>
              <a:t>Example: user + user’s photos + user’s posts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2256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Core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Partitioning (</a:t>
            </a:r>
            <a:r>
              <a:rPr lang="en-US" dirty="0" err="1" smtClean="0"/>
              <a:t>sharding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For scalability</a:t>
            </a:r>
          </a:p>
          <a:p>
            <a:pPr lvl="1"/>
            <a:r>
              <a:rPr lang="en-US" dirty="0" smtClean="0"/>
              <a:t>For latency</a:t>
            </a:r>
          </a:p>
          <a:p>
            <a:r>
              <a:rPr lang="en-US" dirty="0" smtClean="0"/>
              <a:t>Replication</a:t>
            </a:r>
          </a:p>
          <a:p>
            <a:pPr lvl="1"/>
            <a:r>
              <a:rPr lang="en-US" dirty="0" smtClean="0"/>
              <a:t>For robustness (availability)</a:t>
            </a:r>
          </a:p>
          <a:p>
            <a:pPr lvl="1"/>
            <a:r>
              <a:rPr lang="en-US" dirty="0" smtClean="0"/>
              <a:t>For throughput</a:t>
            </a:r>
          </a:p>
          <a:p>
            <a:r>
              <a:rPr lang="en-US" dirty="0" smtClean="0"/>
              <a:t>Caching</a:t>
            </a:r>
          </a:p>
          <a:p>
            <a:pPr lvl="1"/>
            <a:r>
              <a:rPr lang="en-US" dirty="0" smtClean="0"/>
              <a:t>For latency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10200" y="5867400"/>
            <a:ext cx="321414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This is really hard!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911983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Y_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0" y="1625024"/>
            <a:ext cx="91440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FFFFFF"/>
                </a:solidFill>
                <a:latin typeface="Gill Sans"/>
                <a:cs typeface="Gill Sans"/>
              </a:rPr>
              <a:t>Now imagine multiple datacenters…</a:t>
            </a:r>
            <a:endParaRPr lang="en-US" sz="32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276600" y="2158424"/>
            <a:ext cx="50292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FFFFFF"/>
                </a:solidFill>
                <a:latin typeface="Gill Sans"/>
                <a:cs typeface="Gill Sans"/>
              </a:rPr>
              <a:t>What’s different?</a:t>
            </a:r>
            <a:endParaRPr lang="en-US" sz="32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6890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Core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Partitioning (</a:t>
            </a:r>
            <a:r>
              <a:rPr lang="en-US" dirty="0" err="1" smtClean="0"/>
              <a:t>sharding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For scalability</a:t>
            </a:r>
          </a:p>
          <a:p>
            <a:pPr lvl="1"/>
            <a:r>
              <a:rPr lang="en-US" dirty="0" smtClean="0"/>
              <a:t>For latency</a:t>
            </a:r>
          </a:p>
          <a:p>
            <a:r>
              <a:rPr lang="en-US" dirty="0" smtClean="0"/>
              <a:t>Replication</a:t>
            </a:r>
          </a:p>
          <a:p>
            <a:pPr lvl="1"/>
            <a:r>
              <a:rPr lang="en-US" dirty="0" smtClean="0"/>
              <a:t>For robustness (availability)</a:t>
            </a:r>
          </a:p>
          <a:p>
            <a:pPr lvl="1"/>
            <a:r>
              <a:rPr lang="en-US" dirty="0" smtClean="0"/>
              <a:t>For throughput</a:t>
            </a:r>
          </a:p>
          <a:p>
            <a:r>
              <a:rPr lang="en-US" dirty="0" smtClean="0"/>
              <a:t>Caching</a:t>
            </a:r>
          </a:p>
          <a:p>
            <a:pPr lvl="1"/>
            <a:r>
              <a:rPr lang="en-US" dirty="0" smtClean="0"/>
              <a:t>For latency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0" y="3886200"/>
            <a:ext cx="2428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Quick look at this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81000" y="3657600"/>
            <a:ext cx="7543800" cy="9144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6229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 Architecture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www.facebook.com</a:t>
            </a:r>
            <a:r>
              <a:rPr lang="en-US" sz="1000" b="0" dirty="0">
                <a:solidFill>
                  <a:schemeClr val="bg1"/>
                </a:solidFill>
              </a:rPr>
              <a:t>/</a:t>
            </a:r>
            <a:r>
              <a:rPr lang="en-US" sz="1000" b="0" dirty="0" err="1">
                <a:solidFill>
                  <a:schemeClr val="bg1"/>
                </a:solidFill>
              </a:rPr>
              <a:t>note.php?note_id</a:t>
            </a:r>
            <a:r>
              <a:rPr lang="en-US" sz="1000" b="0" dirty="0">
                <a:solidFill>
                  <a:schemeClr val="bg1"/>
                </a:solidFill>
              </a:rPr>
              <a:t>=23844338919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5" name="Can 4"/>
          <p:cNvSpPr/>
          <p:nvPr/>
        </p:nvSpPr>
        <p:spPr bwMode="auto">
          <a:xfrm>
            <a:off x="3581400" y="2438400"/>
            <a:ext cx="1828800" cy="12192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MySQL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3581400" y="1676400"/>
            <a:ext cx="18288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memcached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08613" y="4318337"/>
            <a:ext cx="26422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Read path:</a:t>
            </a:r>
          </a:p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Look in </a:t>
            </a:r>
            <a:r>
              <a:rPr lang="en-US" sz="20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memcached</a:t>
            </a:r>
            <a:endParaRPr lang="en-US" sz="2000" b="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Look in MySQL</a:t>
            </a:r>
          </a:p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Populate in </a:t>
            </a:r>
            <a:r>
              <a:rPr lang="en-US" sz="20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memcached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18613" y="4318337"/>
            <a:ext cx="25905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Write path:</a:t>
            </a:r>
          </a:p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Write in MySQL</a:t>
            </a:r>
          </a:p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Remove in </a:t>
            </a:r>
            <a:r>
              <a:rPr lang="en-US" sz="20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memcached</a:t>
            </a:r>
            <a:endParaRPr lang="en-US" sz="2000" b="0" dirty="0" smtClean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18613" y="5461337"/>
            <a:ext cx="26422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Subsequent read:</a:t>
            </a:r>
          </a:p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Look in MySQL</a:t>
            </a:r>
          </a:p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Populate in </a:t>
            </a:r>
            <a:r>
              <a:rPr lang="en-US" sz="20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memcached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96200" y="5602069"/>
            <a:ext cx="575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3600" dirty="0">
              <a:solidFill>
                <a:srgbClr val="008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315493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 Architecture: Multi-DC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4114800"/>
            <a:ext cx="8686800" cy="2286000"/>
          </a:xfrm>
        </p:spPr>
        <p:txBody>
          <a:bodyPr/>
          <a:lstStyle/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2000" dirty="0" smtClean="0"/>
              <a:t>User updates first </a:t>
            </a:r>
            <a:r>
              <a:rPr lang="en-US" sz="2000" dirty="0"/>
              <a:t>name from </a:t>
            </a:r>
            <a:r>
              <a:rPr lang="en-US" sz="2000" dirty="0" smtClean="0"/>
              <a:t>“Jason” </a:t>
            </a:r>
            <a:r>
              <a:rPr lang="en-US" sz="2000" dirty="0"/>
              <a:t>to </a:t>
            </a:r>
            <a:r>
              <a:rPr lang="en-US" sz="2000" dirty="0" smtClean="0"/>
              <a:t>“Monkey”.</a:t>
            </a:r>
            <a:endParaRPr lang="en-US" sz="2000" dirty="0"/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2000" dirty="0" smtClean="0"/>
              <a:t>Write “Monkey” </a:t>
            </a:r>
            <a:r>
              <a:rPr lang="en-US" sz="2000" dirty="0"/>
              <a:t>in </a:t>
            </a:r>
            <a:r>
              <a:rPr lang="en-US" sz="2000" dirty="0" smtClean="0"/>
              <a:t>master DB in CA, delete </a:t>
            </a:r>
            <a:r>
              <a:rPr lang="en-US" sz="2000" dirty="0" err="1" smtClean="0"/>
              <a:t>memcached</a:t>
            </a:r>
            <a:r>
              <a:rPr lang="en-US" sz="2000" dirty="0" smtClean="0"/>
              <a:t> entry in CA and VA.</a:t>
            </a:r>
            <a:endParaRPr lang="en-US" sz="2000" dirty="0"/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2000" dirty="0" smtClean="0"/>
              <a:t>Someone </a:t>
            </a:r>
            <a:r>
              <a:rPr lang="en-US" sz="2000" dirty="0"/>
              <a:t>goes to </a:t>
            </a:r>
            <a:r>
              <a:rPr lang="en-US" sz="2000" dirty="0" smtClean="0"/>
              <a:t>profile </a:t>
            </a:r>
            <a:r>
              <a:rPr lang="en-US" sz="2000" dirty="0"/>
              <a:t>in </a:t>
            </a:r>
            <a:r>
              <a:rPr lang="en-US" sz="2000" dirty="0" smtClean="0"/>
              <a:t>Virginia, read VA slave DB, get “Jason”.</a:t>
            </a:r>
            <a:endParaRPr lang="en-US" sz="2000" dirty="0"/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2000" dirty="0" smtClean="0"/>
              <a:t>Update VA </a:t>
            </a:r>
            <a:r>
              <a:rPr lang="en-US" sz="2000" dirty="0" err="1"/>
              <a:t>memcache</a:t>
            </a:r>
            <a:r>
              <a:rPr lang="en-US" sz="2000" dirty="0"/>
              <a:t> with </a:t>
            </a:r>
            <a:r>
              <a:rPr lang="en-US" sz="2000" dirty="0" smtClean="0"/>
              <a:t>first </a:t>
            </a:r>
            <a:r>
              <a:rPr lang="en-US" sz="2000" dirty="0"/>
              <a:t>name as </a:t>
            </a:r>
            <a:r>
              <a:rPr lang="en-US" sz="2000" dirty="0" smtClean="0"/>
              <a:t>“Jason”.</a:t>
            </a:r>
            <a:endParaRPr lang="en-US" sz="2000" dirty="0"/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2000" dirty="0" smtClean="0"/>
              <a:t>Replication </a:t>
            </a:r>
            <a:r>
              <a:rPr lang="en-US" sz="2000" dirty="0"/>
              <a:t>catches </a:t>
            </a:r>
            <a:r>
              <a:rPr lang="en-US" sz="2000" dirty="0" smtClean="0"/>
              <a:t>up. “Jason” stuck in </a:t>
            </a:r>
            <a:r>
              <a:rPr lang="en-US" sz="2000" dirty="0" err="1" smtClean="0"/>
              <a:t>memcached</a:t>
            </a:r>
            <a:r>
              <a:rPr lang="en-US" sz="2000" dirty="0" smtClean="0"/>
              <a:t> until another write!</a:t>
            </a:r>
            <a:endParaRPr lang="en-US" sz="2000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www.facebook.com</a:t>
            </a:r>
            <a:r>
              <a:rPr lang="en-US" sz="1000" b="0" dirty="0">
                <a:solidFill>
                  <a:schemeClr val="bg1"/>
                </a:solidFill>
              </a:rPr>
              <a:t>/</a:t>
            </a:r>
            <a:r>
              <a:rPr lang="en-US" sz="1000" b="0" dirty="0" err="1">
                <a:solidFill>
                  <a:schemeClr val="bg1"/>
                </a:solidFill>
              </a:rPr>
              <a:t>note.php?note_id</a:t>
            </a:r>
            <a:r>
              <a:rPr lang="en-US" sz="1000" b="0" dirty="0">
                <a:solidFill>
                  <a:schemeClr val="bg1"/>
                </a:solidFill>
              </a:rPr>
              <a:t>=23844338919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5" name="Can 4"/>
          <p:cNvSpPr/>
          <p:nvPr/>
        </p:nvSpPr>
        <p:spPr bwMode="auto">
          <a:xfrm>
            <a:off x="1219200" y="2057400"/>
            <a:ext cx="1828800" cy="12192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MySQL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" name="Rounded Rectangle 5"/>
          <p:cNvSpPr/>
          <p:nvPr/>
        </p:nvSpPr>
        <p:spPr bwMode="auto">
          <a:xfrm>
            <a:off x="1219200" y="1295400"/>
            <a:ext cx="18288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memcached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41356" y="348013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California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Can 11"/>
          <p:cNvSpPr/>
          <p:nvPr/>
        </p:nvSpPr>
        <p:spPr bwMode="auto">
          <a:xfrm>
            <a:off x="5943600" y="2057400"/>
            <a:ext cx="1828800" cy="12192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MySQL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ounded Rectangle 12"/>
          <p:cNvSpPr/>
          <p:nvPr/>
        </p:nvSpPr>
        <p:spPr bwMode="auto">
          <a:xfrm>
            <a:off x="5943600" y="1295400"/>
            <a:ext cx="18288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memcached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24600" y="3480137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Virginia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" name="Right Arrow 2"/>
          <p:cNvSpPr/>
          <p:nvPr/>
        </p:nvSpPr>
        <p:spPr bwMode="auto">
          <a:xfrm>
            <a:off x="3581400" y="2362200"/>
            <a:ext cx="16764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05200" y="2819400"/>
            <a:ext cx="1685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Replication lag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747665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2" grpId="0" animBg="1"/>
      <p:bldP spid="13" grpId="0" animBg="1"/>
      <p:bldP spid="14" grpId="0"/>
      <p:bldP spid="3" grpId="0" animBg="1"/>
      <p:bldP spid="1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 Architecture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www.facebook.com</a:t>
            </a:r>
            <a:r>
              <a:rPr lang="en-US" sz="1000" b="0" dirty="0">
                <a:solidFill>
                  <a:schemeClr val="bg1"/>
                </a:solidFill>
              </a:rPr>
              <a:t>/</a:t>
            </a:r>
            <a:r>
              <a:rPr lang="en-US" sz="1000" b="0" dirty="0" err="1">
                <a:solidFill>
                  <a:schemeClr val="bg1"/>
                </a:solidFill>
              </a:rPr>
              <a:t>note.php?note_id</a:t>
            </a:r>
            <a:r>
              <a:rPr lang="en-US" sz="1000" b="0" dirty="0">
                <a:solidFill>
                  <a:schemeClr val="bg1"/>
                </a:solidFill>
              </a:rPr>
              <a:t>=23844338919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71800" y="3181290"/>
            <a:ext cx="3124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= stream of SQL statements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1000" y="4495800"/>
            <a:ext cx="7109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Solution: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 Piggyback on replication stream, tweak SQL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9600" y="4992469"/>
            <a:ext cx="744937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REPLACE INTO profile (`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first_name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`) VALUES ('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Monkey’)</a:t>
            </a:r>
            <a:b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</a:b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WHERE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`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user_id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`='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jsobel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' MEMCACHE_DIRTY '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jsobel:first_name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'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19" name="Can 18"/>
          <p:cNvSpPr/>
          <p:nvPr/>
        </p:nvSpPr>
        <p:spPr bwMode="auto">
          <a:xfrm>
            <a:off x="1219200" y="2057400"/>
            <a:ext cx="1828800" cy="12192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MySQL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1219200" y="1295400"/>
            <a:ext cx="18288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memcached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41356" y="348013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California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2" name="Can 21"/>
          <p:cNvSpPr/>
          <p:nvPr/>
        </p:nvSpPr>
        <p:spPr bwMode="auto">
          <a:xfrm>
            <a:off x="5943600" y="2057400"/>
            <a:ext cx="1828800" cy="12192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MySQL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3" name="Rounded Rectangle 22"/>
          <p:cNvSpPr/>
          <p:nvPr/>
        </p:nvSpPr>
        <p:spPr bwMode="auto">
          <a:xfrm>
            <a:off x="5943600" y="1295400"/>
            <a:ext cx="18288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memcached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24600" y="3480137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Virginia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5" name="Right Arrow 24"/>
          <p:cNvSpPr/>
          <p:nvPr/>
        </p:nvSpPr>
        <p:spPr bwMode="auto">
          <a:xfrm>
            <a:off x="3581400" y="2362200"/>
            <a:ext cx="16764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05200" y="2819400"/>
            <a:ext cx="1336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Replication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167594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Core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Partitioning (</a:t>
            </a:r>
            <a:r>
              <a:rPr lang="en-US" dirty="0" err="1" smtClean="0"/>
              <a:t>sharding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For scalability</a:t>
            </a:r>
          </a:p>
          <a:p>
            <a:pPr lvl="1"/>
            <a:r>
              <a:rPr lang="en-US" dirty="0" smtClean="0"/>
              <a:t>For latency</a:t>
            </a:r>
          </a:p>
          <a:p>
            <a:r>
              <a:rPr lang="en-US" dirty="0" smtClean="0"/>
              <a:t>Replication</a:t>
            </a:r>
          </a:p>
          <a:p>
            <a:pPr lvl="1"/>
            <a:r>
              <a:rPr lang="en-US" dirty="0" smtClean="0"/>
              <a:t>For robustness (availability)</a:t>
            </a:r>
          </a:p>
          <a:p>
            <a:pPr lvl="1"/>
            <a:r>
              <a:rPr lang="en-US" dirty="0" smtClean="0"/>
              <a:t>For throughput</a:t>
            </a:r>
          </a:p>
          <a:p>
            <a:r>
              <a:rPr lang="en-US" dirty="0" smtClean="0"/>
              <a:t>Caching</a:t>
            </a:r>
          </a:p>
          <a:p>
            <a:pPr lvl="1"/>
            <a:r>
              <a:rPr lang="en-US" dirty="0" smtClean="0"/>
              <a:t>For latency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77973" y="2743200"/>
            <a:ext cx="3446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Get’s go back to this again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81000" y="2362200"/>
            <a:ext cx="7543800" cy="12954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5988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</a:t>
            </a:r>
            <a:r>
              <a:rPr lang="en-US" dirty="0" err="1" smtClean="0"/>
              <a:t>RDBMSes</a:t>
            </a:r>
            <a:r>
              <a:rPr lang="en-US" dirty="0" smtClean="0"/>
              <a:t> do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Transactions on a single machine: (relatively) easy!</a:t>
            </a:r>
          </a:p>
          <a:p>
            <a:r>
              <a:rPr lang="en-US" dirty="0" smtClean="0"/>
              <a:t>Partition tables to keep transactions on a single machine</a:t>
            </a:r>
          </a:p>
          <a:p>
            <a:pPr lvl="1"/>
            <a:r>
              <a:rPr lang="en-US" dirty="0" smtClean="0"/>
              <a:t>Example: partition by user</a:t>
            </a:r>
          </a:p>
          <a:p>
            <a:r>
              <a:rPr lang="en-US" dirty="0" smtClean="0"/>
              <a:t>What about transactions that require multiple machine?</a:t>
            </a:r>
          </a:p>
          <a:p>
            <a:pPr lvl="1"/>
            <a:r>
              <a:rPr lang="en-US" dirty="0" smtClean="0"/>
              <a:t>Example: transactions involving multiple users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55843" y="6096000"/>
            <a:ext cx="493075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Solution: Two-Phase Commit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008494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Yahoo’s PNUTS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Yahoo’s globally distributed/replicated key-value store</a:t>
            </a:r>
          </a:p>
          <a:p>
            <a:r>
              <a:rPr lang="en-US" dirty="0" smtClean="0"/>
              <a:t>Provides </a:t>
            </a:r>
            <a:r>
              <a:rPr lang="en-US" i="1" dirty="0" smtClean="0"/>
              <a:t>per-record</a:t>
            </a:r>
            <a:r>
              <a:rPr lang="en-US" dirty="0" smtClean="0"/>
              <a:t> timeline consistency</a:t>
            </a:r>
          </a:p>
          <a:p>
            <a:pPr lvl="1"/>
            <a:r>
              <a:rPr lang="en-US" dirty="0" smtClean="0"/>
              <a:t>Guarantees that all replicas provide all updates in same order</a:t>
            </a:r>
          </a:p>
          <a:p>
            <a:r>
              <a:rPr lang="en-US" dirty="0" smtClean="0"/>
              <a:t>Different classes of reads:</a:t>
            </a:r>
          </a:p>
          <a:p>
            <a:pPr lvl="1"/>
            <a:r>
              <a:rPr lang="en-US" dirty="0" smtClean="0"/>
              <a:t>Read-any: may time travel!</a:t>
            </a:r>
          </a:p>
          <a:p>
            <a:pPr lvl="1"/>
            <a:r>
              <a:rPr lang="en-US" dirty="0" smtClean="0"/>
              <a:t>Read-critical(required version): monotonic reads</a:t>
            </a:r>
          </a:p>
          <a:p>
            <a:pPr lvl="1"/>
            <a:r>
              <a:rPr lang="en-US" dirty="0" smtClean="0"/>
              <a:t>Read-latest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1552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PNUTS: Implementation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record has a single master</a:t>
            </a:r>
          </a:p>
          <a:p>
            <a:pPr lvl="1"/>
            <a:r>
              <a:rPr lang="en-US" dirty="0" smtClean="0"/>
              <a:t>Asynchronous replication across datacenters</a:t>
            </a:r>
          </a:p>
          <a:p>
            <a:pPr lvl="1"/>
            <a:r>
              <a:rPr lang="en-US" dirty="0" smtClean="0"/>
              <a:t>Allow for synchronous replicate within datacenters</a:t>
            </a:r>
          </a:p>
          <a:p>
            <a:pPr lvl="1"/>
            <a:r>
              <a:rPr lang="en-US" dirty="0" smtClean="0"/>
              <a:t>All updates routed to master first, updates applied, then propagated</a:t>
            </a:r>
          </a:p>
          <a:p>
            <a:pPr lvl="1"/>
            <a:r>
              <a:rPr lang="en-US" dirty="0" smtClean="0"/>
              <a:t>Protocols for recognizing master failure and load balancing</a:t>
            </a:r>
          </a:p>
          <a:p>
            <a:r>
              <a:rPr lang="en-US" dirty="0" smtClean="0"/>
              <a:t>Tradeoffs:</a:t>
            </a:r>
          </a:p>
          <a:p>
            <a:pPr lvl="1"/>
            <a:r>
              <a:rPr lang="en-US" dirty="0" smtClean="0"/>
              <a:t>Different types of reads have different latencies</a:t>
            </a:r>
          </a:p>
          <a:p>
            <a:pPr lvl="1"/>
            <a:r>
              <a:rPr lang="en-US" dirty="0" smtClean="0"/>
              <a:t>Availability compromised when master fails and partition failure in protocol for transferring of mastership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8797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Core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Partitioning (</a:t>
            </a:r>
            <a:r>
              <a:rPr lang="en-US" dirty="0" err="1" smtClean="0"/>
              <a:t>sharding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For scalability</a:t>
            </a:r>
          </a:p>
          <a:p>
            <a:pPr lvl="1"/>
            <a:r>
              <a:rPr lang="en-US" dirty="0" smtClean="0"/>
              <a:t>For latency</a:t>
            </a:r>
          </a:p>
          <a:p>
            <a:r>
              <a:rPr lang="en-US" dirty="0" smtClean="0"/>
              <a:t>Replication</a:t>
            </a:r>
          </a:p>
          <a:p>
            <a:pPr lvl="1"/>
            <a:r>
              <a:rPr lang="en-US" dirty="0" smtClean="0"/>
              <a:t>For robustness (availability)</a:t>
            </a:r>
          </a:p>
          <a:p>
            <a:pPr lvl="1"/>
            <a:r>
              <a:rPr lang="en-US" dirty="0" smtClean="0"/>
              <a:t>For throughput</a:t>
            </a:r>
          </a:p>
          <a:p>
            <a:r>
              <a:rPr lang="en-US" dirty="0" smtClean="0"/>
              <a:t>Caching</a:t>
            </a:r>
          </a:p>
          <a:p>
            <a:pPr lvl="1"/>
            <a:r>
              <a:rPr lang="en-US" dirty="0" smtClean="0"/>
              <a:t>For latency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86200" y="2209800"/>
            <a:ext cx="3838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Have our cake and eat it too?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81000" y="1066800"/>
            <a:ext cx="7543800" cy="25908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823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Google’s Spanner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Features:</a:t>
            </a:r>
          </a:p>
          <a:p>
            <a:pPr lvl="1"/>
            <a:r>
              <a:rPr lang="en-US" dirty="0" smtClean="0"/>
              <a:t>Full ACID translations across multiple datacenters, across continents!</a:t>
            </a:r>
          </a:p>
          <a:p>
            <a:pPr lvl="1"/>
            <a:r>
              <a:rPr lang="en-US" dirty="0" smtClean="0"/>
              <a:t>External consistency: </a:t>
            </a:r>
            <a:r>
              <a:rPr lang="en-US" dirty="0" err="1" smtClean="0"/>
              <a:t>wrt</a:t>
            </a:r>
            <a:r>
              <a:rPr lang="en-US" dirty="0" smtClean="0"/>
              <a:t> globally-consistent timestamps!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err="1" smtClean="0"/>
              <a:t>TrueTime</a:t>
            </a:r>
            <a:r>
              <a:rPr lang="en-US" dirty="0" smtClean="0"/>
              <a:t>: globally synchronized API using </a:t>
            </a:r>
            <a:r>
              <a:rPr lang="en-US" dirty="0" err="1" smtClean="0"/>
              <a:t>GPSes</a:t>
            </a:r>
            <a:r>
              <a:rPr lang="en-US" dirty="0" smtClean="0"/>
              <a:t> and atomic clocks</a:t>
            </a:r>
          </a:p>
          <a:p>
            <a:pPr lvl="1"/>
            <a:r>
              <a:rPr lang="en-US" dirty="0" smtClean="0"/>
              <a:t>Use 2PC but use </a:t>
            </a:r>
            <a:r>
              <a:rPr lang="en-US" dirty="0" err="1" smtClean="0"/>
              <a:t>Paxos</a:t>
            </a:r>
            <a:r>
              <a:rPr lang="en-US" dirty="0" smtClean="0"/>
              <a:t> to replicate state</a:t>
            </a:r>
          </a:p>
          <a:p>
            <a:r>
              <a:rPr lang="en-US" dirty="0" smtClean="0"/>
              <a:t>Tradeoffs?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9216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1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5334000" y="4286310"/>
            <a:ext cx="1143000" cy="2209800"/>
            <a:chOff x="3886200" y="1295400"/>
            <a:chExt cx="1143000" cy="2209800"/>
          </a:xfrm>
        </p:grpSpPr>
        <p:pic>
          <p:nvPicPr>
            <p:cNvPr id="12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172200" y="3067110"/>
            <a:ext cx="1143000" cy="2209800"/>
            <a:chOff x="3886200" y="1295400"/>
            <a:chExt cx="1143000" cy="2209800"/>
          </a:xfrm>
        </p:grpSpPr>
        <p:pic>
          <p:nvPicPr>
            <p:cNvPr id="9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2PC: Sketch</a:t>
            </a:r>
            <a:endParaRPr lang="en-US" dirty="0"/>
          </a:p>
        </p:txBody>
      </p:sp>
      <p:pic>
        <p:nvPicPr>
          <p:cNvPr id="4" name="Picture 8" descr="j00787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05000"/>
            <a:ext cx="1280533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6934200" y="1847910"/>
            <a:ext cx="1143000" cy="2209800"/>
            <a:chOff x="3886200" y="1295400"/>
            <a:chExt cx="1143000" cy="2209800"/>
          </a:xfrm>
        </p:grpSpPr>
        <p:pic>
          <p:nvPicPr>
            <p:cNvPr id="5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8600" y="381000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Coordinator</a:t>
            </a:r>
            <a:endParaRPr lang="en-US" sz="2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34200" y="520071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subordinates</a:t>
            </a:r>
            <a:endParaRPr lang="en-US" sz="2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Oval Callout 15"/>
          <p:cNvSpPr/>
          <p:nvPr/>
        </p:nvSpPr>
        <p:spPr bwMode="auto">
          <a:xfrm>
            <a:off x="2133600" y="1295400"/>
            <a:ext cx="2286000" cy="838200"/>
          </a:xfrm>
          <a:prstGeom prst="wedgeEllipseCallout">
            <a:avLst>
              <a:gd name="adj1" fmla="val -70155"/>
              <a:gd name="adj2" fmla="val 4441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Okay everyone, PREPARE!</a:t>
            </a:r>
          </a:p>
        </p:txBody>
      </p:sp>
      <p:sp>
        <p:nvSpPr>
          <p:cNvPr id="17" name="Oval Callout 16"/>
          <p:cNvSpPr/>
          <p:nvPr/>
        </p:nvSpPr>
        <p:spPr bwMode="auto">
          <a:xfrm>
            <a:off x="6019800" y="161931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18" name="Oval Callout 17"/>
          <p:cNvSpPr/>
          <p:nvPr/>
        </p:nvSpPr>
        <p:spPr bwMode="auto">
          <a:xfrm>
            <a:off x="5257800" y="283851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19" name="Oval Callout 18"/>
          <p:cNvSpPr/>
          <p:nvPr/>
        </p:nvSpPr>
        <p:spPr bwMode="auto">
          <a:xfrm>
            <a:off x="4419600" y="405771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20" name="Oval Callout 19"/>
          <p:cNvSpPr/>
          <p:nvPr/>
        </p:nvSpPr>
        <p:spPr bwMode="auto">
          <a:xfrm>
            <a:off x="2438400" y="2209800"/>
            <a:ext cx="2286000" cy="838200"/>
          </a:xfrm>
          <a:prstGeom prst="wedgeEllipseCallout">
            <a:avLst>
              <a:gd name="adj1" fmla="val -82377"/>
              <a:gd name="adj2" fmla="val -5558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Good.</a:t>
            </a:r>
            <a:b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COMMIT!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4" name="Oval Callout 23"/>
          <p:cNvSpPr/>
          <p:nvPr/>
        </p:nvSpPr>
        <p:spPr bwMode="auto">
          <a:xfrm>
            <a:off x="5791200" y="2152710"/>
            <a:ext cx="990600" cy="457200"/>
          </a:xfrm>
          <a:prstGeom prst="wedgeEllipseCallout">
            <a:avLst>
              <a:gd name="adj1" fmla="val 61896"/>
              <a:gd name="adj2" fmla="val -2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ACK!</a:t>
            </a:r>
          </a:p>
        </p:txBody>
      </p:sp>
      <p:sp>
        <p:nvSpPr>
          <p:cNvPr id="25" name="Oval Callout 24"/>
          <p:cNvSpPr/>
          <p:nvPr/>
        </p:nvSpPr>
        <p:spPr bwMode="auto">
          <a:xfrm>
            <a:off x="5029200" y="3371910"/>
            <a:ext cx="990600" cy="457200"/>
          </a:xfrm>
          <a:prstGeom prst="wedgeEllipseCallout">
            <a:avLst>
              <a:gd name="adj1" fmla="val 61896"/>
              <a:gd name="adj2" fmla="val -2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ACK!</a:t>
            </a:r>
          </a:p>
        </p:txBody>
      </p:sp>
      <p:sp>
        <p:nvSpPr>
          <p:cNvPr id="26" name="Oval Callout 25"/>
          <p:cNvSpPr/>
          <p:nvPr/>
        </p:nvSpPr>
        <p:spPr bwMode="auto">
          <a:xfrm>
            <a:off x="4114800" y="4591110"/>
            <a:ext cx="990600" cy="457200"/>
          </a:xfrm>
          <a:prstGeom prst="wedgeEllipseCallout">
            <a:avLst>
              <a:gd name="adj1" fmla="val 61896"/>
              <a:gd name="adj2" fmla="val -2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ACK!</a:t>
            </a:r>
          </a:p>
        </p:txBody>
      </p:sp>
      <p:sp>
        <p:nvSpPr>
          <p:cNvPr id="27" name="Oval Callout 26"/>
          <p:cNvSpPr/>
          <p:nvPr/>
        </p:nvSpPr>
        <p:spPr bwMode="auto">
          <a:xfrm>
            <a:off x="1981200" y="3276600"/>
            <a:ext cx="2286000" cy="838200"/>
          </a:xfrm>
          <a:prstGeom prst="wedgeEllipseCallout">
            <a:avLst>
              <a:gd name="adj1" fmla="val -62933"/>
              <a:gd name="adj2" fmla="val -128308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DONE!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897140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5334000" y="4286310"/>
            <a:ext cx="1143000" cy="2209800"/>
            <a:chOff x="3886200" y="1295400"/>
            <a:chExt cx="1143000" cy="2209800"/>
          </a:xfrm>
        </p:grpSpPr>
        <p:pic>
          <p:nvPicPr>
            <p:cNvPr id="12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172200" y="3067110"/>
            <a:ext cx="1143000" cy="2209800"/>
            <a:chOff x="3886200" y="1295400"/>
            <a:chExt cx="1143000" cy="2209800"/>
          </a:xfrm>
        </p:grpSpPr>
        <p:pic>
          <p:nvPicPr>
            <p:cNvPr id="9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2PC: Sketch</a:t>
            </a:r>
            <a:endParaRPr lang="en-US" dirty="0"/>
          </a:p>
        </p:txBody>
      </p:sp>
      <p:pic>
        <p:nvPicPr>
          <p:cNvPr id="4" name="Picture 8" descr="j00787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05000"/>
            <a:ext cx="1280533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6934200" y="1847910"/>
            <a:ext cx="1143000" cy="2209800"/>
            <a:chOff x="3886200" y="1295400"/>
            <a:chExt cx="1143000" cy="2209800"/>
          </a:xfrm>
        </p:grpSpPr>
        <p:pic>
          <p:nvPicPr>
            <p:cNvPr id="5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8600" y="381000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Coordinator</a:t>
            </a:r>
            <a:endParaRPr lang="en-US" sz="2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34200" y="520071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subordinates</a:t>
            </a:r>
            <a:endParaRPr lang="en-US" sz="2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Oval Callout 15"/>
          <p:cNvSpPr/>
          <p:nvPr/>
        </p:nvSpPr>
        <p:spPr bwMode="auto">
          <a:xfrm>
            <a:off x="2133600" y="1295400"/>
            <a:ext cx="2286000" cy="838200"/>
          </a:xfrm>
          <a:prstGeom prst="wedgeEllipseCallout">
            <a:avLst>
              <a:gd name="adj1" fmla="val -70155"/>
              <a:gd name="adj2" fmla="val 4441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Okay everyone, PREPARE!</a:t>
            </a:r>
          </a:p>
        </p:txBody>
      </p:sp>
      <p:sp>
        <p:nvSpPr>
          <p:cNvPr id="17" name="Oval Callout 16"/>
          <p:cNvSpPr/>
          <p:nvPr/>
        </p:nvSpPr>
        <p:spPr bwMode="auto">
          <a:xfrm>
            <a:off x="6019800" y="161931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18" name="Oval Callout 17"/>
          <p:cNvSpPr/>
          <p:nvPr/>
        </p:nvSpPr>
        <p:spPr bwMode="auto">
          <a:xfrm>
            <a:off x="5257800" y="283851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19" name="Oval Callout 18"/>
          <p:cNvSpPr/>
          <p:nvPr/>
        </p:nvSpPr>
        <p:spPr bwMode="auto">
          <a:xfrm>
            <a:off x="4419600" y="405771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NO</a:t>
            </a:r>
          </a:p>
        </p:txBody>
      </p:sp>
      <p:sp>
        <p:nvSpPr>
          <p:cNvPr id="20" name="Oval Callout 19"/>
          <p:cNvSpPr/>
          <p:nvPr/>
        </p:nvSpPr>
        <p:spPr bwMode="auto">
          <a:xfrm>
            <a:off x="2438400" y="2209800"/>
            <a:ext cx="2286000" cy="838200"/>
          </a:xfrm>
          <a:prstGeom prst="wedgeEllipseCallout">
            <a:avLst>
              <a:gd name="adj1" fmla="val -82377"/>
              <a:gd name="adj2" fmla="val -5558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ABORT!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963069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56085</TotalTime>
  <Words>2559</Words>
  <Application>Microsoft Macintosh PowerPoint</Application>
  <PresentationFormat>On-screen Show (4:3)</PresentationFormat>
  <Paragraphs>511</Paragraphs>
  <Slides>74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5" baseType="lpstr">
      <vt:lpstr>Default Design</vt:lpstr>
      <vt:lpstr>PowerPoint Presentation</vt:lpstr>
      <vt:lpstr>The Fundamental Problem</vt:lpstr>
      <vt:lpstr>Three Core Ideas</vt:lpstr>
      <vt:lpstr>We got 99 problems…</vt:lpstr>
      <vt:lpstr>PowerPoint Presentation</vt:lpstr>
      <vt:lpstr>What do RDBMSes provide?</vt:lpstr>
      <vt:lpstr>How do RDBMSes do it?</vt:lpstr>
      <vt:lpstr>2PC: Sketch</vt:lpstr>
      <vt:lpstr>2PC: Sketch</vt:lpstr>
      <vt:lpstr>2PC: Sketch</vt:lpstr>
      <vt:lpstr>2PC: Assumptions and Limitations</vt:lpstr>
      <vt:lpstr>PowerPoint Presentation</vt:lpstr>
      <vt:lpstr>PowerPoint Presentation</vt:lpstr>
      <vt:lpstr>PowerPoint Presentation</vt:lpstr>
      <vt:lpstr>PowerPoint Presentation</vt:lpstr>
      <vt:lpstr>What do RDBMSes provide?</vt:lpstr>
      <vt:lpstr>Features a la carte?</vt:lpstr>
      <vt:lpstr>PowerPoint Presentation</vt:lpstr>
      <vt:lpstr>NoSQL</vt:lpstr>
      <vt:lpstr>(Major) Types of NoSQL databases</vt:lpstr>
      <vt:lpstr>Key-Value Stores</vt:lpstr>
      <vt:lpstr>Key-Value Stores: Data Model</vt:lpstr>
      <vt:lpstr>Key-Value Stores: Operations</vt:lpstr>
      <vt:lpstr>Key-Value Stores: Implementation</vt:lpstr>
      <vt:lpstr>Simple Solution: Partition!</vt:lpstr>
      <vt:lpstr>Clever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Another Refinement: Virtual Nodes</vt:lpstr>
      <vt:lpstr>PowerPoint Presentation</vt:lpstr>
      <vt:lpstr>Data Model</vt:lpstr>
      <vt:lpstr>Rows and Columns</vt:lpstr>
      <vt:lpstr>Bigtable Building Blocks</vt:lpstr>
      <vt:lpstr>SSTable</vt:lpstr>
      <vt:lpstr>Tablet</vt:lpstr>
      <vt:lpstr>Table</vt:lpstr>
      <vt:lpstr>Architecture</vt:lpstr>
      <vt:lpstr>Bigtable Master</vt:lpstr>
      <vt:lpstr>Bigtable Tablet Servers</vt:lpstr>
      <vt:lpstr>Tablet Location</vt:lpstr>
      <vt:lpstr>Tablet Assignment</vt:lpstr>
      <vt:lpstr>Tablet Serving</vt:lpstr>
      <vt:lpstr>Compactions</vt:lpstr>
      <vt:lpstr>Bigtable Applications</vt:lpstr>
      <vt:lpstr>HBase</vt:lpstr>
      <vt:lpstr>Challenges</vt:lpstr>
      <vt:lpstr>Back to consistency…</vt:lpstr>
      <vt:lpstr>Consistency Scenarios</vt:lpstr>
      <vt:lpstr>Three Core Ideas</vt:lpstr>
      <vt:lpstr>CAP “Theorem”</vt:lpstr>
      <vt:lpstr>CAP Tradeoffs</vt:lpstr>
      <vt:lpstr>Is this helpful?</vt:lpstr>
      <vt:lpstr>Abadi Says…</vt:lpstr>
      <vt:lpstr>Replication possibilities</vt:lpstr>
      <vt:lpstr>Move over, CAP</vt:lpstr>
      <vt:lpstr>PowerPoint Presentation</vt:lpstr>
      <vt:lpstr>Three Core Ideas</vt:lpstr>
      <vt:lpstr>“Unit of Consistency”</vt:lpstr>
      <vt:lpstr>Three Core Ideas</vt:lpstr>
      <vt:lpstr>PowerPoint Presentation</vt:lpstr>
      <vt:lpstr>Three Core Ideas</vt:lpstr>
      <vt:lpstr>Facebook Architecture</vt:lpstr>
      <vt:lpstr>Facebook Architecture: Multi-DC</vt:lpstr>
      <vt:lpstr>Facebook Architecture</vt:lpstr>
      <vt:lpstr>Three Core Ideas</vt:lpstr>
      <vt:lpstr>Yahoo’s PNUTS</vt:lpstr>
      <vt:lpstr>PNUTS: Implementation Principles</vt:lpstr>
      <vt:lpstr>Three Core Ideas</vt:lpstr>
      <vt:lpstr>Google’s Spanner</vt:lpstr>
      <vt:lpstr>PowerPoint Presentation</vt:lpstr>
    </vt:vector>
  </TitlesOfParts>
  <Company>University of Maryland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Data-Intensive Information Processing Applications </dc:title>
  <dc:creator>Jimmy Lin</dc:creator>
  <cp:lastModifiedBy>Jimmy Lin</cp:lastModifiedBy>
  <cp:revision>11717</cp:revision>
  <dcterms:created xsi:type="dcterms:W3CDTF">2012-08-31T06:36:49Z</dcterms:created>
  <dcterms:modified xsi:type="dcterms:W3CDTF">2013-04-18T01:43:45Z</dcterms:modified>
</cp:coreProperties>
</file>